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258" r:id="rId7"/>
    <p:sldId id="358" r:id="rId8"/>
    <p:sldId id="359" r:id="rId9"/>
    <p:sldId id="259" r:id="rId10"/>
    <p:sldId id="360" r:id="rId11"/>
    <p:sldId id="361" r:id="rId12"/>
    <p:sldId id="362" r:id="rId13"/>
    <p:sldId id="363" r:id="rId14"/>
    <p:sldId id="364" r:id="rId15"/>
    <p:sldId id="366" r:id="rId16"/>
    <p:sldId id="264" r:id="rId17"/>
    <p:sldId id="367" r:id="rId18"/>
    <p:sldId id="368" r:id="rId19"/>
    <p:sldId id="369" r:id="rId20"/>
    <p:sldId id="370" r:id="rId21"/>
    <p:sldId id="260" r:id="rId22"/>
    <p:sldId id="262" r:id="rId23"/>
    <p:sldId id="371" r:id="rId24"/>
    <p:sldId id="372" r:id="rId25"/>
    <p:sldId id="373" r:id="rId26"/>
    <p:sldId id="375" r:id="rId27"/>
    <p:sldId id="376" r:id="rId28"/>
    <p:sldId id="378" r:id="rId29"/>
    <p:sldId id="383" r:id="rId30"/>
    <p:sldId id="377" r:id="rId31"/>
    <p:sldId id="379" r:id="rId32"/>
    <p:sldId id="374" r:id="rId33"/>
    <p:sldId id="381" r:id="rId34"/>
    <p:sldId id="384" r:id="rId35"/>
    <p:sldId id="385" r:id="rId36"/>
    <p:sldId id="265" r:id="rId37"/>
    <p:sldId id="382" r:id="rId38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12933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3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1E206-3F6C-4535-B4C2-1852A1175E7D}" type="doc">
      <dgm:prSet loTypeId="urn:microsoft.com/office/officeart/2005/8/layout/list1" loCatId="list" qsTypeId="urn:microsoft.com/office/officeart/2005/8/quickstyle/simple1#7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96F225B3-2268-4CB1-9A6D-DD3D78235A90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pPr algn="just" rtl="0"/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8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sectoare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de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activitate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fara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nici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o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organizatie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reprezentativa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, la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nivel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de sector,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sindicala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sau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patronala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:</a:t>
          </a:r>
          <a:endParaRPr lang="en-US" sz="2000" b="1" dirty="0">
            <a:solidFill>
              <a:schemeClr val="tx1"/>
            </a:solidFill>
          </a:endParaRPr>
        </a:p>
      </dgm:t>
    </dgm:pt>
    <dgm:pt modelId="{BB73B217-FF8F-4C8F-8CD2-4750708F0382}" type="parTrans" cxnId="{667C7982-07DA-481C-9497-BB8D1BD54CE6}">
      <dgm:prSet/>
      <dgm:spPr/>
      <dgm:t>
        <a:bodyPr/>
        <a:lstStyle/>
        <a:p>
          <a:endParaRPr lang="en-US" sz="1200"/>
        </a:p>
      </dgm:t>
    </dgm:pt>
    <dgm:pt modelId="{F7D5E32B-2816-47FB-95E5-01C708BBC493}" type="sibTrans" cxnId="{667C7982-07DA-481C-9497-BB8D1BD54CE6}">
      <dgm:prSet/>
      <dgm:spPr/>
      <dgm:t>
        <a:bodyPr/>
        <a:lstStyle/>
        <a:p>
          <a:endParaRPr lang="en-US" sz="1200"/>
        </a:p>
      </dgm:t>
    </dgm:pt>
    <dgm:pt modelId="{73381DCD-C269-4E6D-9AFB-BECEE2749D18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sz="16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S4.</a:t>
          </a:r>
          <a:r>
            <a:rPr lang="en-GB" sz="16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Industria</a:t>
          </a:r>
          <a:r>
            <a:rPr lang="en-GB" sz="16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alimentară</a:t>
          </a:r>
          <a:r>
            <a:rPr lang="en-GB" sz="16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, a </a:t>
          </a:r>
          <a:r>
            <a:rPr lang="en-GB" sz="16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băuturilor</a:t>
          </a:r>
          <a:r>
            <a:rPr lang="en-GB" sz="16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şi</a:t>
          </a:r>
          <a:r>
            <a:rPr lang="en-GB" sz="16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tutunului</a:t>
          </a:r>
          <a:endParaRPr lang="en-US" sz="1600" dirty="0">
            <a:solidFill>
              <a:schemeClr val="bg2"/>
            </a:solidFill>
            <a:latin typeface="Arial Narrow" panose="020B0606020202030204" pitchFamily="34" charset="0"/>
          </a:endParaRPr>
        </a:p>
      </dgm:t>
    </dgm:pt>
    <dgm:pt modelId="{720D56F4-65FC-4CDA-8B3B-12DC7D227BE8}" type="parTrans" cxnId="{60D789E2-7A32-4437-8E2C-8B560B3784C0}">
      <dgm:prSet/>
      <dgm:spPr/>
      <dgm:t>
        <a:bodyPr/>
        <a:lstStyle/>
        <a:p>
          <a:endParaRPr lang="en-US" sz="1200"/>
        </a:p>
      </dgm:t>
    </dgm:pt>
    <dgm:pt modelId="{85349A43-5576-44C6-8D13-62F2BF5EFAFB}" type="sibTrans" cxnId="{60D789E2-7A32-4437-8E2C-8B560B3784C0}">
      <dgm:prSet/>
      <dgm:spPr/>
      <dgm:t>
        <a:bodyPr/>
        <a:lstStyle/>
        <a:p>
          <a:endParaRPr lang="en-US" sz="1200"/>
        </a:p>
      </dgm:t>
    </dgm:pt>
    <dgm:pt modelId="{CFE6B8CC-15D1-4531-8E44-F82216E96744}">
      <dgm:prSet custT="1"/>
      <dgm:spPr/>
      <dgm:t>
        <a:bodyPr/>
        <a:lstStyle/>
        <a:p>
          <a:pPr rtl="0"/>
          <a:r>
            <a:rPr lang="pt-BR" sz="16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S11.</a:t>
          </a:r>
          <a:r>
            <a:rPr lang="pt-BR" sz="16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Industria echipamentelor electrice, electronice şi mecanică fină. Alte activităţi industriale</a:t>
          </a:r>
          <a:endParaRPr lang="en-GB" sz="1600" dirty="0">
            <a:solidFill>
              <a:schemeClr val="bg2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F1CED1B2-B230-4BF6-BB08-E57213477142}" type="parTrans" cxnId="{F34B690D-F9CB-4641-82B9-9A28C0CCE0D3}">
      <dgm:prSet/>
      <dgm:spPr/>
      <dgm:t>
        <a:bodyPr/>
        <a:lstStyle/>
        <a:p>
          <a:endParaRPr lang="en-GB"/>
        </a:p>
      </dgm:t>
    </dgm:pt>
    <dgm:pt modelId="{9C46235D-9D35-4380-87AD-014F92585680}" type="sibTrans" cxnId="{F34B690D-F9CB-4641-82B9-9A28C0CCE0D3}">
      <dgm:prSet/>
      <dgm:spPr/>
      <dgm:t>
        <a:bodyPr/>
        <a:lstStyle/>
        <a:p>
          <a:endParaRPr lang="en-GB"/>
        </a:p>
      </dgm:t>
    </dgm:pt>
    <dgm:pt modelId="{AD0596B1-AA4B-4268-B15C-FD9A545A97AE}">
      <dgm:prSet custT="1"/>
      <dgm:spPr/>
      <dgm:t>
        <a:bodyPr/>
        <a:lstStyle/>
        <a:p>
          <a:pPr rtl="0"/>
          <a:r>
            <a:rPr lang="it-IT" sz="16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S12. </a:t>
          </a:r>
          <a:r>
            <a:rPr lang="it-IT" sz="16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Industria mobilei. Alte activităţi industriale</a:t>
          </a:r>
          <a:endParaRPr lang="en-GB" sz="1600" dirty="0">
            <a:solidFill>
              <a:schemeClr val="bg2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40CDFDBA-8E69-403F-94E8-54134BE03CAE}" type="parTrans" cxnId="{53D7AF2C-0E1F-45B3-A99D-7F40C44914F2}">
      <dgm:prSet/>
      <dgm:spPr/>
      <dgm:t>
        <a:bodyPr/>
        <a:lstStyle/>
        <a:p>
          <a:endParaRPr lang="en-GB"/>
        </a:p>
      </dgm:t>
    </dgm:pt>
    <dgm:pt modelId="{6627BF06-D0F8-40D0-AC62-ECDFA2F02A8E}" type="sibTrans" cxnId="{53D7AF2C-0E1F-45B3-A99D-7F40C44914F2}">
      <dgm:prSet/>
      <dgm:spPr/>
      <dgm:t>
        <a:bodyPr/>
        <a:lstStyle/>
        <a:p>
          <a:endParaRPr lang="en-GB"/>
        </a:p>
      </dgm:t>
    </dgm:pt>
    <dgm:pt modelId="{4DAEF402-AD4E-4461-9455-03DE85540FBD}">
      <dgm:prSet custT="1"/>
      <dgm:spPr/>
      <dgm:t>
        <a:bodyPr/>
        <a:lstStyle/>
        <a:p>
          <a:pPr rtl="0"/>
          <a:r>
            <a:rPr lang="en-GB" sz="16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S18</a:t>
          </a:r>
          <a:r>
            <a:rPr lang="en-GB" sz="16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Poştă şi curierat</a:t>
          </a:r>
        </a:p>
      </dgm:t>
    </dgm:pt>
    <dgm:pt modelId="{27D4A270-82F1-404D-B205-7B595DE99363}" type="parTrans" cxnId="{623FAABC-37C0-486E-936B-E00A39031565}">
      <dgm:prSet/>
      <dgm:spPr/>
      <dgm:t>
        <a:bodyPr/>
        <a:lstStyle/>
        <a:p>
          <a:endParaRPr lang="en-GB"/>
        </a:p>
      </dgm:t>
    </dgm:pt>
    <dgm:pt modelId="{326E9F51-4ADF-4B3B-9E2A-245EBD006F97}" type="sibTrans" cxnId="{623FAABC-37C0-486E-936B-E00A39031565}">
      <dgm:prSet/>
      <dgm:spPr/>
      <dgm:t>
        <a:bodyPr/>
        <a:lstStyle/>
        <a:p>
          <a:endParaRPr lang="en-GB"/>
        </a:p>
      </dgm:t>
    </dgm:pt>
    <dgm:pt modelId="{B131C1D7-7B10-45C1-A965-933F808563D4}">
      <dgm:prSet custT="1"/>
      <dgm:spPr/>
      <dgm:t>
        <a:bodyPr/>
        <a:lstStyle/>
        <a:p>
          <a:pPr rtl="0"/>
          <a:r>
            <a:rPr lang="en-GB" sz="16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S21. </a:t>
          </a:r>
          <a:r>
            <a:rPr lang="en-GB" sz="16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Tehnologia informaţiei şi telecomunicaţii</a:t>
          </a:r>
        </a:p>
      </dgm:t>
    </dgm:pt>
    <dgm:pt modelId="{DB258CBA-9269-41B3-B0A2-E7D5D473568D}" type="parTrans" cxnId="{A9F555EA-5853-428C-83E1-58F0DFD996C7}">
      <dgm:prSet/>
      <dgm:spPr/>
      <dgm:t>
        <a:bodyPr/>
        <a:lstStyle/>
        <a:p>
          <a:endParaRPr lang="en-GB"/>
        </a:p>
      </dgm:t>
    </dgm:pt>
    <dgm:pt modelId="{65B73427-ECC2-42D8-8CFF-80A608B191C4}" type="sibTrans" cxnId="{A9F555EA-5853-428C-83E1-58F0DFD996C7}">
      <dgm:prSet/>
      <dgm:spPr/>
      <dgm:t>
        <a:bodyPr/>
        <a:lstStyle/>
        <a:p>
          <a:endParaRPr lang="en-GB"/>
        </a:p>
      </dgm:t>
    </dgm:pt>
    <dgm:pt modelId="{F8CDC5F6-B234-44D8-A6F6-4A3FF5C80890}">
      <dgm:prSet custT="1"/>
      <dgm:spPr/>
      <dgm:t>
        <a:bodyPr/>
        <a:lstStyle/>
        <a:p>
          <a:pPr rtl="0"/>
          <a:r>
            <a:rPr lang="en-GB" sz="16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S23.</a:t>
          </a:r>
          <a:r>
            <a:rPr lang="en-GB" sz="16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Servicii de asistenţă, consultanţă, suport. Alte activităţi de servicii</a:t>
          </a:r>
        </a:p>
      </dgm:t>
    </dgm:pt>
    <dgm:pt modelId="{F4FC2FA3-CFD0-4F57-8AEB-5F7F5D13E1F8}" type="parTrans" cxnId="{8B46DEFF-39A4-4BB3-BBCC-C8524E5583FA}">
      <dgm:prSet/>
      <dgm:spPr/>
      <dgm:t>
        <a:bodyPr/>
        <a:lstStyle/>
        <a:p>
          <a:endParaRPr lang="en-GB"/>
        </a:p>
      </dgm:t>
    </dgm:pt>
    <dgm:pt modelId="{FBE63E35-7337-45D8-ADF5-E567F2A4FCEF}" type="sibTrans" cxnId="{8B46DEFF-39A4-4BB3-BBCC-C8524E5583FA}">
      <dgm:prSet/>
      <dgm:spPr/>
      <dgm:t>
        <a:bodyPr/>
        <a:lstStyle/>
        <a:p>
          <a:endParaRPr lang="en-GB"/>
        </a:p>
      </dgm:t>
    </dgm:pt>
    <dgm:pt modelId="{60E147D1-0885-4E54-AFE6-AE0C674D9D6F}">
      <dgm:prSet custT="1"/>
      <dgm:spPr/>
      <dgm:t>
        <a:bodyPr/>
        <a:lstStyle/>
        <a:p>
          <a:pPr rtl="0"/>
          <a:r>
            <a:rPr lang="en-GB" sz="16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S26.</a:t>
          </a:r>
          <a:r>
            <a:rPr lang="en-GB" sz="16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Învăţământ superior</a:t>
          </a:r>
        </a:p>
      </dgm:t>
    </dgm:pt>
    <dgm:pt modelId="{2690D017-60E0-4457-8A5E-6302D466694C}" type="parTrans" cxnId="{82EAE828-4FD4-4AEA-AF04-A0F0DAC8FAC7}">
      <dgm:prSet/>
      <dgm:spPr/>
      <dgm:t>
        <a:bodyPr/>
        <a:lstStyle/>
        <a:p>
          <a:endParaRPr lang="en-GB"/>
        </a:p>
      </dgm:t>
    </dgm:pt>
    <dgm:pt modelId="{5C1E3BF8-2677-4FED-B301-E49B85C8072F}" type="sibTrans" cxnId="{82EAE828-4FD4-4AEA-AF04-A0F0DAC8FAC7}">
      <dgm:prSet/>
      <dgm:spPr/>
      <dgm:t>
        <a:bodyPr/>
        <a:lstStyle/>
        <a:p>
          <a:endParaRPr lang="en-GB"/>
        </a:p>
      </dgm:t>
    </dgm:pt>
    <dgm:pt modelId="{73B3D8AE-9524-4397-9643-3485E8E6AA9B}">
      <dgm:prSet custT="1"/>
      <dgm:spPr/>
      <dgm:t>
        <a:bodyPr/>
        <a:lstStyle/>
        <a:p>
          <a:pPr rtl="0"/>
          <a:r>
            <a:rPr lang="en-GB" sz="16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S29.</a:t>
          </a:r>
          <a:r>
            <a:rPr lang="en-GB" sz="16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Activităţi sportive, jocuri de noroc şi pariuri. Alte activităţi associative</a:t>
          </a:r>
        </a:p>
      </dgm:t>
    </dgm:pt>
    <dgm:pt modelId="{0E759B0B-8A67-4D62-812B-C7CF86E45D5E}" type="parTrans" cxnId="{14EE602A-368A-4841-A78E-8945C40BD8AA}">
      <dgm:prSet/>
      <dgm:spPr/>
      <dgm:t>
        <a:bodyPr/>
        <a:lstStyle/>
        <a:p>
          <a:endParaRPr lang="en-GB"/>
        </a:p>
      </dgm:t>
    </dgm:pt>
    <dgm:pt modelId="{F7A35AF2-F837-4130-9E24-9834D36CC201}" type="sibTrans" cxnId="{14EE602A-368A-4841-A78E-8945C40BD8AA}">
      <dgm:prSet/>
      <dgm:spPr/>
      <dgm:t>
        <a:bodyPr/>
        <a:lstStyle/>
        <a:p>
          <a:endParaRPr lang="en-GB"/>
        </a:p>
      </dgm:t>
    </dgm:pt>
    <dgm:pt modelId="{19EFB21B-20D1-407E-B9C9-2A3393AD9379}">
      <dgm:prSet custT="1"/>
      <dgm:spPr/>
      <dgm:t>
        <a:bodyPr/>
        <a:lstStyle/>
        <a:p>
          <a:pPr rtl="0"/>
          <a:endParaRPr lang="en-GB" sz="1600" dirty="0">
            <a:solidFill>
              <a:schemeClr val="bg2"/>
            </a:solidFill>
            <a:ea typeface="+mn-ea"/>
            <a:cs typeface="+mn-cs"/>
          </a:endParaRPr>
        </a:p>
      </dgm:t>
    </dgm:pt>
    <dgm:pt modelId="{CC3AF655-A115-4E68-BD60-80479B19757A}" type="parTrans" cxnId="{026DDEDC-BAD8-4FA3-80C5-148AC338B55A}">
      <dgm:prSet/>
      <dgm:spPr/>
      <dgm:t>
        <a:bodyPr/>
        <a:lstStyle/>
        <a:p>
          <a:endParaRPr lang="en-GB"/>
        </a:p>
      </dgm:t>
    </dgm:pt>
    <dgm:pt modelId="{BCBC89E9-388E-420B-BFB4-75F60C1FC6D0}" type="sibTrans" cxnId="{026DDEDC-BAD8-4FA3-80C5-148AC338B55A}">
      <dgm:prSet/>
      <dgm:spPr/>
      <dgm:t>
        <a:bodyPr/>
        <a:lstStyle/>
        <a:p>
          <a:endParaRPr lang="en-GB"/>
        </a:p>
      </dgm:t>
    </dgm:pt>
    <dgm:pt modelId="{1A148C7C-2DF7-4A3E-8B60-CD1BB656DEB0}" type="pres">
      <dgm:prSet presAssocID="{1E11E206-3F6C-4535-B4C2-1852A1175E7D}" presName="linear" presStyleCnt="0">
        <dgm:presLayoutVars>
          <dgm:dir/>
          <dgm:animLvl val="lvl"/>
          <dgm:resizeHandles val="exact"/>
        </dgm:presLayoutVars>
      </dgm:prSet>
      <dgm:spPr/>
    </dgm:pt>
    <dgm:pt modelId="{75069D38-BA13-4431-99AF-CCCC3F150DA1}" type="pres">
      <dgm:prSet presAssocID="{96F225B3-2268-4CB1-9A6D-DD3D78235A90}" presName="parentLin" presStyleCnt="0"/>
      <dgm:spPr/>
    </dgm:pt>
    <dgm:pt modelId="{626BC4C1-7783-44BE-91BE-44C956F5D34C}" type="pres">
      <dgm:prSet presAssocID="{96F225B3-2268-4CB1-9A6D-DD3D78235A90}" presName="parentLeftMargin" presStyleLbl="node1" presStyleIdx="0" presStyleCnt="1"/>
      <dgm:spPr/>
    </dgm:pt>
    <dgm:pt modelId="{8B3DCA86-CC99-48ED-8764-6E81C7AE6BE9}" type="pres">
      <dgm:prSet presAssocID="{96F225B3-2268-4CB1-9A6D-DD3D78235A90}" presName="parentText" presStyleLbl="node1" presStyleIdx="0" presStyleCnt="1" custScaleX="96693" custScaleY="5670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A917F7A-6EF6-4379-B9C9-8385463527DE}" type="pres">
      <dgm:prSet presAssocID="{96F225B3-2268-4CB1-9A6D-DD3D78235A90}" presName="negativeSpace" presStyleCnt="0"/>
      <dgm:spPr/>
    </dgm:pt>
    <dgm:pt modelId="{D96AA0FF-3772-4C88-B9D9-D7702591B9A7}" type="pres">
      <dgm:prSet presAssocID="{96F225B3-2268-4CB1-9A6D-DD3D78235A90}" presName="childText" presStyleLbl="conFgAcc1" presStyleIdx="0" presStyleCnt="1" custScaleY="94176">
        <dgm:presLayoutVars>
          <dgm:bulletEnabled val="1"/>
        </dgm:presLayoutVars>
      </dgm:prSet>
      <dgm:spPr/>
    </dgm:pt>
  </dgm:ptLst>
  <dgm:cxnLst>
    <dgm:cxn modelId="{F34B690D-F9CB-4641-82B9-9A28C0CCE0D3}" srcId="{96F225B3-2268-4CB1-9A6D-DD3D78235A90}" destId="{CFE6B8CC-15D1-4531-8E44-F82216E96744}" srcOrd="1" destOrd="0" parTransId="{F1CED1B2-B230-4BF6-BB08-E57213477142}" sibTransId="{9C46235D-9D35-4380-87AD-014F92585680}"/>
    <dgm:cxn modelId="{82EAE828-4FD4-4AEA-AF04-A0F0DAC8FAC7}" srcId="{96F225B3-2268-4CB1-9A6D-DD3D78235A90}" destId="{60E147D1-0885-4E54-AFE6-AE0C674D9D6F}" srcOrd="6" destOrd="0" parTransId="{2690D017-60E0-4457-8A5E-6302D466694C}" sibTransId="{5C1E3BF8-2677-4FED-B301-E49B85C8072F}"/>
    <dgm:cxn modelId="{14EE602A-368A-4841-A78E-8945C40BD8AA}" srcId="{96F225B3-2268-4CB1-9A6D-DD3D78235A90}" destId="{73B3D8AE-9524-4397-9643-3485E8E6AA9B}" srcOrd="7" destOrd="0" parTransId="{0E759B0B-8A67-4D62-812B-C7CF86E45D5E}" sibTransId="{F7A35AF2-F837-4130-9E24-9834D36CC201}"/>
    <dgm:cxn modelId="{53D7AF2C-0E1F-45B3-A99D-7F40C44914F2}" srcId="{96F225B3-2268-4CB1-9A6D-DD3D78235A90}" destId="{AD0596B1-AA4B-4268-B15C-FD9A545A97AE}" srcOrd="2" destOrd="0" parTransId="{40CDFDBA-8E69-403F-94E8-54134BE03CAE}" sibTransId="{6627BF06-D0F8-40D0-AC62-ECDFA2F02A8E}"/>
    <dgm:cxn modelId="{44D8D438-7C87-4CA2-956E-CDE0DA5D3EA9}" type="presOf" srcId="{60E147D1-0885-4E54-AFE6-AE0C674D9D6F}" destId="{D96AA0FF-3772-4C88-B9D9-D7702591B9A7}" srcOrd="0" destOrd="6" presId="urn:microsoft.com/office/officeart/2005/8/layout/list1"/>
    <dgm:cxn modelId="{35255944-760A-4362-ADFE-4FD7C5E4B845}" type="presOf" srcId="{19EFB21B-20D1-407E-B9C9-2A3393AD9379}" destId="{D96AA0FF-3772-4C88-B9D9-D7702591B9A7}" srcOrd="0" destOrd="8" presId="urn:microsoft.com/office/officeart/2005/8/layout/list1"/>
    <dgm:cxn modelId="{B3013B67-09A8-4E19-9FB0-B314E0A39026}" type="presOf" srcId="{F8CDC5F6-B234-44D8-A6F6-4A3FF5C80890}" destId="{D96AA0FF-3772-4C88-B9D9-D7702591B9A7}" srcOrd="0" destOrd="5" presId="urn:microsoft.com/office/officeart/2005/8/layout/list1"/>
    <dgm:cxn modelId="{06648C68-17D5-4856-978E-753512428FD8}" type="presOf" srcId="{73381DCD-C269-4E6D-9AFB-BECEE2749D18}" destId="{D96AA0FF-3772-4C88-B9D9-D7702591B9A7}" srcOrd="0" destOrd="0" presId="urn:microsoft.com/office/officeart/2005/8/layout/list1"/>
    <dgm:cxn modelId="{FE211476-9181-4A0A-B017-AA8E04DB759B}" type="presOf" srcId="{B131C1D7-7B10-45C1-A965-933F808563D4}" destId="{D96AA0FF-3772-4C88-B9D9-D7702591B9A7}" srcOrd="0" destOrd="4" presId="urn:microsoft.com/office/officeart/2005/8/layout/list1"/>
    <dgm:cxn modelId="{98E5AC7D-827F-4FB2-A78A-1018D4A6B493}" type="presOf" srcId="{1E11E206-3F6C-4535-B4C2-1852A1175E7D}" destId="{1A148C7C-2DF7-4A3E-8B60-CD1BB656DEB0}" srcOrd="0" destOrd="0" presId="urn:microsoft.com/office/officeart/2005/8/layout/list1"/>
    <dgm:cxn modelId="{667C7982-07DA-481C-9497-BB8D1BD54CE6}" srcId="{1E11E206-3F6C-4535-B4C2-1852A1175E7D}" destId="{96F225B3-2268-4CB1-9A6D-DD3D78235A90}" srcOrd="0" destOrd="0" parTransId="{BB73B217-FF8F-4C8F-8CD2-4750708F0382}" sibTransId="{F7D5E32B-2816-47FB-95E5-01C708BBC493}"/>
    <dgm:cxn modelId="{381DD69E-A6A6-4A42-A952-89A26AAA133F}" type="presOf" srcId="{CFE6B8CC-15D1-4531-8E44-F82216E96744}" destId="{D96AA0FF-3772-4C88-B9D9-D7702591B9A7}" srcOrd="0" destOrd="1" presId="urn:microsoft.com/office/officeart/2005/8/layout/list1"/>
    <dgm:cxn modelId="{64359BBA-FD6F-49A1-9856-8A4B4A1B67D6}" type="presOf" srcId="{4DAEF402-AD4E-4461-9455-03DE85540FBD}" destId="{D96AA0FF-3772-4C88-B9D9-D7702591B9A7}" srcOrd="0" destOrd="3" presId="urn:microsoft.com/office/officeart/2005/8/layout/list1"/>
    <dgm:cxn modelId="{623FAABC-37C0-486E-936B-E00A39031565}" srcId="{96F225B3-2268-4CB1-9A6D-DD3D78235A90}" destId="{4DAEF402-AD4E-4461-9455-03DE85540FBD}" srcOrd="3" destOrd="0" parTransId="{27D4A270-82F1-404D-B205-7B595DE99363}" sibTransId="{326E9F51-4ADF-4B3B-9E2A-245EBD006F97}"/>
    <dgm:cxn modelId="{16FB6CCA-CB32-45F7-9201-709782784D93}" type="presOf" srcId="{96F225B3-2268-4CB1-9A6D-DD3D78235A90}" destId="{626BC4C1-7783-44BE-91BE-44C956F5D34C}" srcOrd="0" destOrd="0" presId="urn:microsoft.com/office/officeart/2005/8/layout/list1"/>
    <dgm:cxn modelId="{CB0233D9-B929-4C52-A805-DB8A7C627497}" type="presOf" srcId="{73B3D8AE-9524-4397-9643-3485E8E6AA9B}" destId="{D96AA0FF-3772-4C88-B9D9-D7702591B9A7}" srcOrd="0" destOrd="7" presId="urn:microsoft.com/office/officeart/2005/8/layout/list1"/>
    <dgm:cxn modelId="{026DDEDC-BAD8-4FA3-80C5-148AC338B55A}" srcId="{96F225B3-2268-4CB1-9A6D-DD3D78235A90}" destId="{19EFB21B-20D1-407E-B9C9-2A3393AD9379}" srcOrd="8" destOrd="0" parTransId="{CC3AF655-A115-4E68-BD60-80479B19757A}" sibTransId="{BCBC89E9-388E-420B-BFB4-75F60C1FC6D0}"/>
    <dgm:cxn modelId="{F7EA77E1-FDB7-4D5D-BCAF-1E12512C1E86}" type="presOf" srcId="{96F225B3-2268-4CB1-9A6D-DD3D78235A90}" destId="{8B3DCA86-CC99-48ED-8764-6E81C7AE6BE9}" srcOrd="1" destOrd="0" presId="urn:microsoft.com/office/officeart/2005/8/layout/list1"/>
    <dgm:cxn modelId="{60D789E2-7A32-4437-8E2C-8B560B3784C0}" srcId="{96F225B3-2268-4CB1-9A6D-DD3D78235A90}" destId="{73381DCD-C269-4E6D-9AFB-BECEE2749D18}" srcOrd="0" destOrd="0" parTransId="{720D56F4-65FC-4CDA-8B3B-12DC7D227BE8}" sibTransId="{85349A43-5576-44C6-8D13-62F2BF5EFAFB}"/>
    <dgm:cxn modelId="{A9F555EA-5853-428C-83E1-58F0DFD996C7}" srcId="{96F225B3-2268-4CB1-9A6D-DD3D78235A90}" destId="{B131C1D7-7B10-45C1-A965-933F808563D4}" srcOrd="4" destOrd="0" parTransId="{DB258CBA-9269-41B3-B0A2-E7D5D473568D}" sibTransId="{65B73427-ECC2-42D8-8CFF-80A608B191C4}"/>
    <dgm:cxn modelId="{6DCEFAF1-D7B9-4D9A-8802-593A0C59A3F9}" type="presOf" srcId="{AD0596B1-AA4B-4268-B15C-FD9A545A97AE}" destId="{D96AA0FF-3772-4C88-B9D9-D7702591B9A7}" srcOrd="0" destOrd="2" presId="urn:microsoft.com/office/officeart/2005/8/layout/list1"/>
    <dgm:cxn modelId="{8B46DEFF-39A4-4BB3-BBCC-C8524E5583FA}" srcId="{96F225B3-2268-4CB1-9A6D-DD3D78235A90}" destId="{F8CDC5F6-B234-44D8-A6F6-4A3FF5C80890}" srcOrd="5" destOrd="0" parTransId="{F4FC2FA3-CFD0-4F57-8AEB-5F7F5D13E1F8}" sibTransId="{FBE63E35-7337-45D8-ADF5-E567F2A4FCEF}"/>
    <dgm:cxn modelId="{235F2E60-677B-44C0-A518-958DF4691A0E}" type="presParOf" srcId="{1A148C7C-2DF7-4A3E-8B60-CD1BB656DEB0}" destId="{75069D38-BA13-4431-99AF-CCCC3F150DA1}" srcOrd="0" destOrd="0" presId="urn:microsoft.com/office/officeart/2005/8/layout/list1"/>
    <dgm:cxn modelId="{6125DB4D-92C8-4E3C-A150-27250FAA2A20}" type="presParOf" srcId="{75069D38-BA13-4431-99AF-CCCC3F150DA1}" destId="{626BC4C1-7783-44BE-91BE-44C956F5D34C}" srcOrd="0" destOrd="0" presId="urn:microsoft.com/office/officeart/2005/8/layout/list1"/>
    <dgm:cxn modelId="{7BA45699-6B2C-40A6-980D-D399D568CBE9}" type="presParOf" srcId="{75069D38-BA13-4431-99AF-CCCC3F150DA1}" destId="{8B3DCA86-CC99-48ED-8764-6E81C7AE6BE9}" srcOrd="1" destOrd="0" presId="urn:microsoft.com/office/officeart/2005/8/layout/list1"/>
    <dgm:cxn modelId="{28954837-1E0E-441A-B41C-144A6E714BAE}" type="presParOf" srcId="{1A148C7C-2DF7-4A3E-8B60-CD1BB656DEB0}" destId="{8A917F7A-6EF6-4379-B9C9-8385463527DE}" srcOrd="1" destOrd="0" presId="urn:microsoft.com/office/officeart/2005/8/layout/list1"/>
    <dgm:cxn modelId="{7555952A-C465-4BF9-8957-CA20F221717B}" type="presParOf" srcId="{1A148C7C-2DF7-4A3E-8B60-CD1BB656DEB0}" destId="{D96AA0FF-3772-4C88-B9D9-D7702591B9A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1E206-3F6C-4535-B4C2-1852A1175E7D}" type="doc">
      <dgm:prSet loTypeId="urn:microsoft.com/office/officeart/2005/8/layout/list1" loCatId="list" qsTypeId="urn:microsoft.com/office/officeart/2005/8/quickstyle/simple1#7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96F225B3-2268-4CB1-9A6D-DD3D78235A90}">
      <dgm:prSet custT="1"/>
      <dgm:spPr>
        <a:solidFill>
          <a:srgbClr val="002060"/>
        </a:solidFill>
        <a:ln>
          <a:noFill/>
        </a:ln>
      </dgm:spPr>
      <dgm:t>
        <a:bodyPr/>
        <a:lstStyle/>
        <a:p>
          <a:pPr algn="just" rtl="0"/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13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sectoare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cu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cel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putin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o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organizatie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sindicala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reprezentativa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la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nivel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sectorial,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dar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fara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nici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o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organizatie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patronala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reprezentativa</a:t>
          </a:r>
          <a:endParaRPr lang="en-US" sz="2000" b="1" dirty="0">
            <a:solidFill>
              <a:schemeClr val="tx1"/>
            </a:solidFill>
          </a:endParaRPr>
        </a:p>
      </dgm:t>
    </dgm:pt>
    <dgm:pt modelId="{BB73B217-FF8F-4C8F-8CD2-4750708F0382}" type="parTrans" cxnId="{667C7982-07DA-481C-9497-BB8D1BD54CE6}">
      <dgm:prSet/>
      <dgm:spPr/>
      <dgm:t>
        <a:bodyPr/>
        <a:lstStyle/>
        <a:p>
          <a:endParaRPr lang="en-US" sz="1200"/>
        </a:p>
      </dgm:t>
    </dgm:pt>
    <dgm:pt modelId="{F7D5E32B-2816-47FB-95E5-01C708BBC493}" type="sibTrans" cxnId="{667C7982-07DA-481C-9497-BB8D1BD54CE6}">
      <dgm:prSet/>
      <dgm:spPr/>
      <dgm:t>
        <a:bodyPr/>
        <a:lstStyle/>
        <a:p>
          <a:endParaRPr lang="en-US" sz="1200"/>
        </a:p>
      </dgm:t>
    </dgm:pt>
    <dgm:pt modelId="{73381DCD-C269-4E6D-9AFB-BECEE2749D18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just" rtl="0"/>
          <a:r>
            <a:rPr lang="pt-BR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</a:t>
          </a:r>
          <a:r>
            <a:rPr lang="pt-BR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Agricultura, acvacultura şi pescuitul. Silvicultura şi economia vânatului,</a:t>
          </a:r>
          <a:endParaRPr lang="en-US" sz="1500" dirty="0">
            <a:solidFill>
              <a:schemeClr val="bg2"/>
            </a:solidFill>
            <a:latin typeface="Arial Narrow" panose="020B0606020202030204" pitchFamily="34" charset="0"/>
          </a:endParaRPr>
        </a:p>
      </dgm:t>
    </dgm:pt>
    <dgm:pt modelId="{720D56F4-65FC-4CDA-8B3B-12DC7D227BE8}" type="parTrans" cxnId="{60D789E2-7A32-4437-8E2C-8B560B3784C0}">
      <dgm:prSet/>
      <dgm:spPr/>
      <dgm:t>
        <a:bodyPr/>
        <a:lstStyle/>
        <a:p>
          <a:endParaRPr lang="en-US" sz="1200"/>
        </a:p>
      </dgm:t>
    </dgm:pt>
    <dgm:pt modelId="{85349A43-5576-44C6-8D13-62F2BF5EFAFB}" type="sibTrans" cxnId="{60D789E2-7A32-4437-8E2C-8B560B3784C0}">
      <dgm:prSet/>
      <dgm:spPr/>
      <dgm:t>
        <a:bodyPr/>
        <a:lstStyle/>
        <a:p>
          <a:endParaRPr lang="en-US" sz="1200"/>
        </a:p>
      </dgm:t>
    </dgm:pt>
    <dgm:pt modelId="{14205922-E258-4A39-9AB6-96FFB3FC3A04}">
      <dgm:prSet custT="1"/>
      <dgm:spPr/>
      <dgm:t>
        <a:bodyPr/>
        <a:lstStyle/>
        <a:p>
          <a:pPr algn="just" rtl="0"/>
          <a:r>
            <a:rPr lang="en-GB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Industria extractive,</a:t>
          </a:r>
        </a:p>
      </dgm:t>
    </dgm:pt>
    <dgm:pt modelId="{F451CC3C-C3F2-44EB-B9FC-4C15743F808F}" type="parTrans" cxnId="{948B7CE4-6B43-4179-8FE5-FEEBCCF7B8C8}">
      <dgm:prSet/>
      <dgm:spPr/>
      <dgm:t>
        <a:bodyPr/>
        <a:lstStyle/>
        <a:p>
          <a:endParaRPr lang="en-GB"/>
        </a:p>
      </dgm:t>
    </dgm:pt>
    <dgm:pt modelId="{B4DCF448-3D4D-444A-B2D1-7E4F9D36880E}" type="sibTrans" cxnId="{948B7CE4-6B43-4179-8FE5-FEEBCCF7B8C8}">
      <dgm:prSet/>
      <dgm:spPr/>
      <dgm:t>
        <a:bodyPr/>
        <a:lstStyle/>
        <a:p>
          <a:endParaRPr lang="en-GB"/>
        </a:p>
      </dgm:t>
    </dgm:pt>
    <dgm:pt modelId="{C6DFB3C2-9883-4ADF-9B45-37CC43E1999E}">
      <dgm:prSet custT="1"/>
      <dgm:spPr/>
      <dgm:t>
        <a:bodyPr/>
        <a:lstStyle/>
        <a:p>
          <a:pPr algn="just" rtl="0"/>
          <a:r>
            <a:rPr lang="en-GB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S6 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Exploatarea şi prelucrarea primară a lemnului. Fabricarea hârtiei şi a produselor din hârtie</a:t>
          </a:r>
        </a:p>
      </dgm:t>
    </dgm:pt>
    <dgm:pt modelId="{E64ABFD2-5C06-42DF-9BF4-B24DC86AEF6B}" type="parTrans" cxnId="{90093CEE-5B1F-4963-8542-857CF6330FA7}">
      <dgm:prSet/>
      <dgm:spPr/>
      <dgm:t>
        <a:bodyPr/>
        <a:lstStyle/>
        <a:p>
          <a:endParaRPr lang="en-GB"/>
        </a:p>
      </dgm:t>
    </dgm:pt>
    <dgm:pt modelId="{98F2D568-C1E2-4128-A4E3-765F9F43EAE1}" type="sibTrans" cxnId="{90093CEE-5B1F-4963-8542-857CF6330FA7}">
      <dgm:prSet/>
      <dgm:spPr/>
      <dgm:t>
        <a:bodyPr/>
        <a:lstStyle/>
        <a:p>
          <a:endParaRPr lang="en-GB"/>
        </a:p>
      </dgm:t>
    </dgm:pt>
    <dgm:pt modelId="{3C8F2F83-3EF3-403F-9AF3-C10A36D1469B}">
      <dgm:prSet custT="1"/>
      <dgm:spPr/>
      <dgm:t>
        <a:bodyPr/>
        <a:lstStyle/>
        <a:p>
          <a:pPr algn="just" rtl="0"/>
          <a:r>
            <a:rPr lang="en-GB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S7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Industria chimică şi petrochimică şi activităţi conexe,</a:t>
          </a:r>
        </a:p>
      </dgm:t>
    </dgm:pt>
    <dgm:pt modelId="{32B35D12-24F1-4E91-B2BA-A22D7473DB92}" type="parTrans" cxnId="{CE3A985A-B3DF-4F26-A9A3-80487AB0D27C}">
      <dgm:prSet/>
      <dgm:spPr/>
      <dgm:t>
        <a:bodyPr/>
        <a:lstStyle/>
        <a:p>
          <a:endParaRPr lang="en-GB"/>
        </a:p>
      </dgm:t>
    </dgm:pt>
    <dgm:pt modelId="{9310C42C-ACC6-4FCB-A9C6-F0BD85368CD9}" type="sibTrans" cxnId="{CE3A985A-B3DF-4F26-A9A3-80487AB0D27C}">
      <dgm:prSet/>
      <dgm:spPr/>
      <dgm:t>
        <a:bodyPr/>
        <a:lstStyle/>
        <a:p>
          <a:endParaRPr lang="en-GB"/>
        </a:p>
      </dgm:t>
    </dgm:pt>
    <dgm:pt modelId="{956DBE7B-7DD1-4D05-A9F2-8B46897F0E5A}">
      <dgm:prSet custT="1"/>
      <dgm:spPr/>
      <dgm:t>
        <a:bodyPr/>
        <a:lstStyle/>
        <a:p>
          <a:pPr algn="just" rtl="0"/>
          <a:r>
            <a:rPr lang="pt-BR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S10</a:t>
          </a:r>
          <a:r>
            <a:rPr lang="pt-BR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Industria construcţiilor de maşini şi construcţii metalice,</a:t>
          </a:r>
          <a:endParaRPr lang="en-GB" sz="1500" dirty="0">
            <a:solidFill>
              <a:schemeClr val="bg2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691F116C-B478-4ECC-A92A-E55764E9A677}" type="parTrans" cxnId="{7BD478F8-3CB2-4C17-9C67-50EC6223CCD3}">
      <dgm:prSet/>
      <dgm:spPr/>
      <dgm:t>
        <a:bodyPr/>
        <a:lstStyle/>
        <a:p>
          <a:endParaRPr lang="en-GB"/>
        </a:p>
      </dgm:t>
    </dgm:pt>
    <dgm:pt modelId="{9A295B0A-09DA-440E-8D18-50D50534F0EB}" type="sibTrans" cxnId="{7BD478F8-3CB2-4C17-9C67-50EC6223CCD3}">
      <dgm:prSet/>
      <dgm:spPr/>
      <dgm:t>
        <a:bodyPr/>
        <a:lstStyle/>
        <a:p>
          <a:endParaRPr lang="en-GB"/>
        </a:p>
      </dgm:t>
    </dgm:pt>
    <dgm:pt modelId="{DA552F1E-7D50-4B12-A01E-C8AE93558286}">
      <dgm:prSet custT="1"/>
      <dgm:spPr/>
      <dgm:t>
        <a:bodyPr/>
        <a:lstStyle/>
        <a:p>
          <a:pPr algn="just" rtl="0"/>
          <a:r>
            <a:rPr lang="en-GB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S13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Servicii comunitare şi utilităţi publice. Gestionarea deşeurilor, activităţi de decontaminare şi de protecţie a mediului</a:t>
          </a:r>
        </a:p>
      </dgm:t>
    </dgm:pt>
    <dgm:pt modelId="{39D926E7-9C4D-4A7A-8C0E-BA166A0ED65F}" type="parTrans" cxnId="{9A1CC815-F70A-4906-AA68-7BCE189FEEA9}">
      <dgm:prSet/>
      <dgm:spPr/>
      <dgm:t>
        <a:bodyPr/>
        <a:lstStyle/>
        <a:p>
          <a:endParaRPr lang="en-GB"/>
        </a:p>
      </dgm:t>
    </dgm:pt>
    <dgm:pt modelId="{85A959B7-CBE0-48CE-9E01-3C246333BCCE}" type="sibTrans" cxnId="{9A1CC815-F70A-4906-AA68-7BCE189FEEA9}">
      <dgm:prSet/>
      <dgm:spPr/>
      <dgm:t>
        <a:bodyPr/>
        <a:lstStyle/>
        <a:p>
          <a:endParaRPr lang="en-GB"/>
        </a:p>
      </dgm:t>
    </dgm:pt>
    <dgm:pt modelId="{846C7D14-B5EF-4FFE-B369-21C3B648FCD5}">
      <dgm:prSet custT="1"/>
      <dgm:spPr/>
      <dgm:t>
        <a:bodyPr/>
        <a:lstStyle/>
        <a:p>
          <a:pPr algn="just" rtl="0"/>
          <a:r>
            <a:rPr lang="en-GB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S17 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Transporturi pe apă şi servicii conexe. Transporturi aeriene şi servicii conexe</a:t>
          </a:r>
        </a:p>
      </dgm:t>
    </dgm:pt>
    <dgm:pt modelId="{C5FCC87E-BDEC-413B-8110-F31D19E403A2}" type="parTrans" cxnId="{38CF905E-C4F4-4FAE-8BEE-84B5CD108772}">
      <dgm:prSet/>
      <dgm:spPr/>
      <dgm:t>
        <a:bodyPr/>
        <a:lstStyle/>
        <a:p>
          <a:endParaRPr lang="en-GB"/>
        </a:p>
      </dgm:t>
    </dgm:pt>
    <dgm:pt modelId="{CF0AAA1E-9049-4D01-80A7-5568C89094D0}" type="sibTrans" cxnId="{38CF905E-C4F4-4FAE-8BEE-84B5CD108772}">
      <dgm:prSet/>
      <dgm:spPr/>
      <dgm:t>
        <a:bodyPr/>
        <a:lstStyle/>
        <a:p>
          <a:endParaRPr lang="en-GB"/>
        </a:p>
      </dgm:t>
    </dgm:pt>
    <dgm:pt modelId="{3F5ACA76-D1D1-4809-8D5F-B6A5654E5F94}">
      <dgm:prSet custT="1"/>
      <dgm:spPr/>
      <dgm:t>
        <a:bodyPr/>
        <a:lstStyle/>
        <a:p>
          <a:pPr algn="just" rtl="0"/>
          <a:r>
            <a:rPr lang="en-GB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S20 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Cultură şi mass-media</a:t>
          </a:r>
        </a:p>
      </dgm:t>
    </dgm:pt>
    <dgm:pt modelId="{8C7478C6-7DAD-47D8-A3B2-88D6E4372385}" type="parTrans" cxnId="{6F003DAE-3485-4874-98F9-1A08B08BD205}">
      <dgm:prSet/>
      <dgm:spPr/>
      <dgm:t>
        <a:bodyPr/>
        <a:lstStyle/>
        <a:p>
          <a:endParaRPr lang="en-GB"/>
        </a:p>
      </dgm:t>
    </dgm:pt>
    <dgm:pt modelId="{EFA3AE21-9E53-43C7-A09B-B09D911A4259}" type="sibTrans" cxnId="{6F003DAE-3485-4874-98F9-1A08B08BD205}">
      <dgm:prSet/>
      <dgm:spPr/>
      <dgm:t>
        <a:bodyPr/>
        <a:lstStyle/>
        <a:p>
          <a:endParaRPr lang="en-GB"/>
        </a:p>
      </dgm:t>
    </dgm:pt>
    <dgm:pt modelId="{5AA04888-FB10-4D65-8C63-35E8454438C9}">
      <dgm:prSet custT="1"/>
      <dgm:spPr/>
      <dgm:t>
        <a:bodyPr/>
        <a:lstStyle/>
        <a:p>
          <a:pPr algn="just" rtl="0"/>
          <a:r>
            <a:rPr lang="en-GB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S24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Administraţie publică. Activităţi ale organizaţiilor şi organismelor extrateritoriale</a:t>
          </a:r>
        </a:p>
      </dgm:t>
    </dgm:pt>
    <dgm:pt modelId="{B989923D-6AC5-44F8-867B-A0B4225C186B}" type="parTrans" cxnId="{00970FF2-45FA-4468-82E7-A9E86546A454}">
      <dgm:prSet/>
      <dgm:spPr/>
      <dgm:t>
        <a:bodyPr/>
        <a:lstStyle/>
        <a:p>
          <a:endParaRPr lang="en-GB"/>
        </a:p>
      </dgm:t>
    </dgm:pt>
    <dgm:pt modelId="{B0177450-E7CD-4679-8F07-9AC7EA59C6DB}" type="sibTrans" cxnId="{00970FF2-45FA-4468-82E7-A9E86546A454}">
      <dgm:prSet/>
      <dgm:spPr/>
      <dgm:t>
        <a:bodyPr/>
        <a:lstStyle/>
        <a:p>
          <a:endParaRPr lang="en-GB"/>
        </a:p>
      </dgm:t>
    </dgm:pt>
    <dgm:pt modelId="{1EB1CC94-6F46-44ED-8804-C152FD7E3E12}">
      <dgm:prSet custT="1"/>
      <dgm:spPr/>
      <dgm:t>
        <a:bodyPr/>
        <a:lstStyle/>
        <a:p>
          <a:pPr algn="just" rtl="0"/>
          <a:r>
            <a:rPr lang="en-GB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S25 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Învăţământ preuniversitar</a:t>
          </a:r>
        </a:p>
      </dgm:t>
    </dgm:pt>
    <dgm:pt modelId="{D1C17D5F-E0D0-4D74-A303-FE3D477C3A69}" type="parTrans" cxnId="{93E1F73B-433C-421B-80D0-F81B00F70143}">
      <dgm:prSet/>
      <dgm:spPr/>
      <dgm:t>
        <a:bodyPr/>
        <a:lstStyle/>
        <a:p>
          <a:endParaRPr lang="en-GB"/>
        </a:p>
      </dgm:t>
    </dgm:pt>
    <dgm:pt modelId="{BEA74598-D04B-4310-A6C1-4408543F387D}" type="sibTrans" cxnId="{93E1F73B-433C-421B-80D0-F81B00F70143}">
      <dgm:prSet/>
      <dgm:spPr/>
      <dgm:t>
        <a:bodyPr/>
        <a:lstStyle/>
        <a:p>
          <a:endParaRPr lang="en-GB"/>
        </a:p>
      </dgm:t>
    </dgm:pt>
    <dgm:pt modelId="{108843C3-8D08-4A5E-A56D-E98BD2476DC4}">
      <dgm:prSet custT="1"/>
      <dgm:spPr/>
      <dgm:t>
        <a:bodyPr/>
        <a:lstStyle/>
        <a:p>
          <a:pPr algn="just" rtl="0"/>
          <a:r>
            <a:rPr lang="en-GB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S27 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Sănătate. Activităţi sanitar-veterinare</a:t>
          </a:r>
        </a:p>
      </dgm:t>
    </dgm:pt>
    <dgm:pt modelId="{949D6D6D-F077-4A2A-902E-53FB0EF62112}" type="parTrans" cxnId="{F7B7C84D-E63D-4DBB-AA35-34434ACE826E}">
      <dgm:prSet/>
      <dgm:spPr/>
      <dgm:t>
        <a:bodyPr/>
        <a:lstStyle/>
        <a:p>
          <a:endParaRPr lang="en-GB"/>
        </a:p>
      </dgm:t>
    </dgm:pt>
    <dgm:pt modelId="{1E564794-0EC1-4A04-9376-332816F55579}" type="sibTrans" cxnId="{F7B7C84D-E63D-4DBB-AA35-34434ACE826E}">
      <dgm:prSet/>
      <dgm:spPr/>
      <dgm:t>
        <a:bodyPr/>
        <a:lstStyle/>
        <a:p>
          <a:endParaRPr lang="en-GB"/>
        </a:p>
      </dgm:t>
    </dgm:pt>
    <dgm:pt modelId="{BC4335FD-8B01-4701-A813-94EA928986D6}">
      <dgm:prSet custT="1"/>
      <dgm:spPr/>
      <dgm:t>
        <a:bodyPr/>
        <a:lstStyle/>
        <a:p>
          <a:pPr algn="just" rtl="0"/>
          <a:r>
            <a:rPr lang="en-GB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S28 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Asistenţă sociala</a:t>
          </a:r>
        </a:p>
      </dgm:t>
    </dgm:pt>
    <dgm:pt modelId="{AB483FCA-29B0-4DB2-9F09-2888EDD5EE8B}" type="parTrans" cxnId="{D520B0D0-8783-4545-AB53-964727C0C48E}">
      <dgm:prSet/>
      <dgm:spPr/>
      <dgm:t>
        <a:bodyPr/>
        <a:lstStyle/>
        <a:p>
          <a:endParaRPr lang="en-GB"/>
        </a:p>
      </dgm:t>
    </dgm:pt>
    <dgm:pt modelId="{8E591746-E797-4AD0-ACDF-5508C17678FC}" type="sibTrans" cxnId="{D520B0D0-8783-4545-AB53-964727C0C48E}">
      <dgm:prSet/>
      <dgm:spPr/>
      <dgm:t>
        <a:bodyPr/>
        <a:lstStyle/>
        <a:p>
          <a:endParaRPr lang="en-GB"/>
        </a:p>
      </dgm:t>
    </dgm:pt>
    <dgm:pt modelId="{F7B5ACD7-8967-41A1-8BBB-FBA1A3165CE6}">
      <dgm:prSet custT="1"/>
      <dgm:spPr/>
      <dgm:t>
        <a:bodyPr/>
        <a:lstStyle/>
        <a:p>
          <a:pPr algn="just" rtl="0"/>
          <a:r>
            <a:rPr lang="en-GB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S30 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Cercetare ştiinţifică şi dezvoltare tehnologică</a:t>
          </a:r>
        </a:p>
      </dgm:t>
    </dgm:pt>
    <dgm:pt modelId="{2630F758-7667-4F54-8673-CD8BDC40ED97}" type="parTrans" cxnId="{F9FBF277-5F2B-4A82-BB92-383A6ABF4CCC}">
      <dgm:prSet/>
      <dgm:spPr/>
      <dgm:t>
        <a:bodyPr/>
        <a:lstStyle/>
        <a:p>
          <a:endParaRPr lang="en-GB"/>
        </a:p>
      </dgm:t>
    </dgm:pt>
    <dgm:pt modelId="{B3E0A3AB-E994-4D32-993C-0F76DC32919E}" type="sibTrans" cxnId="{F9FBF277-5F2B-4A82-BB92-383A6ABF4CCC}">
      <dgm:prSet/>
      <dgm:spPr/>
      <dgm:t>
        <a:bodyPr/>
        <a:lstStyle/>
        <a:p>
          <a:endParaRPr lang="en-GB"/>
        </a:p>
      </dgm:t>
    </dgm:pt>
    <dgm:pt modelId="{1A148C7C-2DF7-4A3E-8B60-CD1BB656DEB0}" type="pres">
      <dgm:prSet presAssocID="{1E11E206-3F6C-4535-B4C2-1852A1175E7D}" presName="linear" presStyleCnt="0">
        <dgm:presLayoutVars>
          <dgm:dir/>
          <dgm:animLvl val="lvl"/>
          <dgm:resizeHandles val="exact"/>
        </dgm:presLayoutVars>
      </dgm:prSet>
      <dgm:spPr/>
    </dgm:pt>
    <dgm:pt modelId="{75069D38-BA13-4431-99AF-CCCC3F150DA1}" type="pres">
      <dgm:prSet presAssocID="{96F225B3-2268-4CB1-9A6D-DD3D78235A90}" presName="parentLin" presStyleCnt="0"/>
      <dgm:spPr/>
    </dgm:pt>
    <dgm:pt modelId="{626BC4C1-7783-44BE-91BE-44C956F5D34C}" type="pres">
      <dgm:prSet presAssocID="{96F225B3-2268-4CB1-9A6D-DD3D78235A90}" presName="parentLeftMargin" presStyleLbl="node1" presStyleIdx="0" presStyleCnt="1"/>
      <dgm:spPr/>
    </dgm:pt>
    <dgm:pt modelId="{8B3DCA86-CC99-48ED-8764-6E81C7AE6BE9}" type="pres">
      <dgm:prSet presAssocID="{96F225B3-2268-4CB1-9A6D-DD3D78235A90}" presName="parentText" presStyleLbl="node1" presStyleIdx="0" presStyleCnt="1" custScaleX="107898" custScaleY="5670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A917F7A-6EF6-4379-B9C9-8385463527DE}" type="pres">
      <dgm:prSet presAssocID="{96F225B3-2268-4CB1-9A6D-DD3D78235A90}" presName="negativeSpace" presStyleCnt="0"/>
      <dgm:spPr/>
    </dgm:pt>
    <dgm:pt modelId="{D96AA0FF-3772-4C88-B9D9-D7702591B9A7}" type="pres">
      <dgm:prSet presAssocID="{96F225B3-2268-4CB1-9A6D-DD3D78235A90}" presName="childText" presStyleLbl="conFgAcc1" presStyleIdx="0" presStyleCnt="1" custScaleY="94176">
        <dgm:presLayoutVars>
          <dgm:bulletEnabled val="1"/>
        </dgm:presLayoutVars>
      </dgm:prSet>
      <dgm:spPr/>
    </dgm:pt>
  </dgm:ptLst>
  <dgm:cxnLst>
    <dgm:cxn modelId="{85D96F09-EA95-489D-9BD7-FFA99BDD8EB1}" type="presOf" srcId="{1EB1CC94-6F46-44ED-8804-C152FD7E3E12}" destId="{D96AA0FF-3772-4C88-B9D9-D7702591B9A7}" srcOrd="0" destOrd="9" presId="urn:microsoft.com/office/officeart/2005/8/layout/list1"/>
    <dgm:cxn modelId="{4E38610C-1379-4386-9A57-5F37F1119660}" type="presOf" srcId="{3C8F2F83-3EF3-403F-9AF3-C10A36D1469B}" destId="{D96AA0FF-3772-4C88-B9D9-D7702591B9A7}" srcOrd="0" destOrd="3" presId="urn:microsoft.com/office/officeart/2005/8/layout/list1"/>
    <dgm:cxn modelId="{9A1CC815-F70A-4906-AA68-7BCE189FEEA9}" srcId="{96F225B3-2268-4CB1-9A6D-DD3D78235A90}" destId="{DA552F1E-7D50-4B12-A01E-C8AE93558286}" srcOrd="5" destOrd="0" parTransId="{39D926E7-9C4D-4A7A-8C0E-BA166A0ED65F}" sibTransId="{85A959B7-CBE0-48CE-9E01-3C246333BCCE}"/>
    <dgm:cxn modelId="{8BE14527-5923-40A9-88DB-AD3C9B760EC7}" type="presOf" srcId="{F7B5ACD7-8967-41A1-8BBB-FBA1A3165CE6}" destId="{D96AA0FF-3772-4C88-B9D9-D7702591B9A7}" srcOrd="0" destOrd="12" presId="urn:microsoft.com/office/officeart/2005/8/layout/list1"/>
    <dgm:cxn modelId="{4E89462D-D153-4B06-A11B-172876DD3EC9}" type="presOf" srcId="{108843C3-8D08-4A5E-A56D-E98BD2476DC4}" destId="{D96AA0FF-3772-4C88-B9D9-D7702591B9A7}" srcOrd="0" destOrd="10" presId="urn:microsoft.com/office/officeart/2005/8/layout/list1"/>
    <dgm:cxn modelId="{93E1F73B-433C-421B-80D0-F81B00F70143}" srcId="{96F225B3-2268-4CB1-9A6D-DD3D78235A90}" destId="{1EB1CC94-6F46-44ED-8804-C152FD7E3E12}" srcOrd="9" destOrd="0" parTransId="{D1C17D5F-E0D0-4D74-A303-FE3D477C3A69}" sibTransId="{BEA74598-D04B-4310-A6C1-4408543F387D}"/>
    <dgm:cxn modelId="{38CF905E-C4F4-4FAE-8BEE-84B5CD108772}" srcId="{96F225B3-2268-4CB1-9A6D-DD3D78235A90}" destId="{846C7D14-B5EF-4FFE-B369-21C3B648FCD5}" srcOrd="6" destOrd="0" parTransId="{C5FCC87E-BDEC-413B-8110-F31D19E403A2}" sibTransId="{CF0AAA1E-9049-4D01-80A7-5568C89094D0}"/>
    <dgm:cxn modelId="{06648C68-17D5-4856-978E-753512428FD8}" type="presOf" srcId="{73381DCD-C269-4E6D-9AFB-BECEE2749D18}" destId="{D96AA0FF-3772-4C88-B9D9-D7702591B9A7}" srcOrd="0" destOrd="0" presId="urn:microsoft.com/office/officeart/2005/8/layout/list1"/>
    <dgm:cxn modelId="{7BDC816A-2684-4533-863B-360507D6FDD4}" type="presOf" srcId="{BC4335FD-8B01-4701-A813-94EA928986D6}" destId="{D96AA0FF-3772-4C88-B9D9-D7702591B9A7}" srcOrd="0" destOrd="11" presId="urn:microsoft.com/office/officeart/2005/8/layout/list1"/>
    <dgm:cxn modelId="{E6BF6D4C-6A9A-45A0-8BFA-7C17D5F0E16E}" type="presOf" srcId="{5AA04888-FB10-4D65-8C63-35E8454438C9}" destId="{D96AA0FF-3772-4C88-B9D9-D7702591B9A7}" srcOrd="0" destOrd="8" presId="urn:microsoft.com/office/officeart/2005/8/layout/list1"/>
    <dgm:cxn modelId="{F7B7C84D-E63D-4DBB-AA35-34434ACE826E}" srcId="{96F225B3-2268-4CB1-9A6D-DD3D78235A90}" destId="{108843C3-8D08-4A5E-A56D-E98BD2476DC4}" srcOrd="10" destOrd="0" parTransId="{949D6D6D-F077-4A2A-902E-53FB0EF62112}" sibTransId="{1E564794-0EC1-4A04-9376-332816F55579}"/>
    <dgm:cxn modelId="{E2C53D55-59D8-4D59-A83D-4F4A7E4B33A6}" type="presOf" srcId="{C6DFB3C2-9883-4ADF-9B45-37CC43E1999E}" destId="{D96AA0FF-3772-4C88-B9D9-D7702591B9A7}" srcOrd="0" destOrd="2" presId="urn:microsoft.com/office/officeart/2005/8/layout/list1"/>
    <dgm:cxn modelId="{F9FBF277-5F2B-4A82-BB92-383A6ABF4CCC}" srcId="{96F225B3-2268-4CB1-9A6D-DD3D78235A90}" destId="{F7B5ACD7-8967-41A1-8BBB-FBA1A3165CE6}" srcOrd="12" destOrd="0" parTransId="{2630F758-7667-4F54-8673-CD8BDC40ED97}" sibTransId="{B3E0A3AB-E994-4D32-993C-0F76DC32919E}"/>
    <dgm:cxn modelId="{CE3A985A-B3DF-4F26-A9A3-80487AB0D27C}" srcId="{96F225B3-2268-4CB1-9A6D-DD3D78235A90}" destId="{3C8F2F83-3EF3-403F-9AF3-C10A36D1469B}" srcOrd="3" destOrd="0" parTransId="{32B35D12-24F1-4E91-B2BA-A22D7473DB92}" sibTransId="{9310C42C-ACC6-4FCB-A9C6-F0BD85368CD9}"/>
    <dgm:cxn modelId="{7166EE5A-629B-44FD-8912-11BD3BCE1733}" type="presOf" srcId="{3F5ACA76-D1D1-4809-8D5F-B6A5654E5F94}" destId="{D96AA0FF-3772-4C88-B9D9-D7702591B9A7}" srcOrd="0" destOrd="7" presId="urn:microsoft.com/office/officeart/2005/8/layout/list1"/>
    <dgm:cxn modelId="{98E5AC7D-827F-4FB2-A78A-1018D4A6B493}" type="presOf" srcId="{1E11E206-3F6C-4535-B4C2-1852A1175E7D}" destId="{1A148C7C-2DF7-4A3E-8B60-CD1BB656DEB0}" srcOrd="0" destOrd="0" presId="urn:microsoft.com/office/officeart/2005/8/layout/list1"/>
    <dgm:cxn modelId="{667C7982-07DA-481C-9497-BB8D1BD54CE6}" srcId="{1E11E206-3F6C-4535-B4C2-1852A1175E7D}" destId="{96F225B3-2268-4CB1-9A6D-DD3D78235A90}" srcOrd="0" destOrd="0" parTransId="{BB73B217-FF8F-4C8F-8CD2-4750708F0382}" sibTransId="{F7D5E32B-2816-47FB-95E5-01C708BBC493}"/>
    <dgm:cxn modelId="{D193EE83-4218-421E-AD40-BD1A828DDA96}" type="presOf" srcId="{DA552F1E-7D50-4B12-A01E-C8AE93558286}" destId="{D96AA0FF-3772-4C88-B9D9-D7702591B9A7}" srcOrd="0" destOrd="5" presId="urn:microsoft.com/office/officeart/2005/8/layout/list1"/>
    <dgm:cxn modelId="{5D6FC589-CCF5-42EA-B5AC-C501142C6A75}" type="presOf" srcId="{956DBE7B-7DD1-4D05-A9F2-8B46897F0E5A}" destId="{D96AA0FF-3772-4C88-B9D9-D7702591B9A7}" srcOrd="0" destOrd="4" presId="urn:microsoft.com/office/officeart/2005/8/layout/list1"/>
    <dgm:cxn modelId="{F471BB8E-9079-44BD-8B3E-1BAA758239A0}" type="presOf" srcId="{846C7D14-B5EF-4FFE-B369-21C3B648FCD5}" destId="{D96AA0FF-3772-4C88-B9D9-D7702591B9A7}" srcOrd="0" destOrd="6" presId="urn:microsoft.com/office/officeart/2005/8/layout/list1"/>
    <dgm:cxn modelId="{6F003DAE-3485-4874-98F9-1A08B08BD205}" srcId="{96F225B3-2268-4CB1-9A6D-DD3D78235A90}" destId="{3F5ACA76-D1D1-4809-8D5F-B6A5654E5F94}" srcOrd="7" destOrd="0" parTransId="{8C7478C6-7DAD-47D8-A3B2-88D6E4372385}" sibTransId="{EFA3AE21-9E53-43C7-A09B-B09D911A4259}"/>
    <dgm:cxn modelId="{739B3DAE-CD8F-4404-BA6E-2867F5A0676C}" type="presOf" srcId="{14205922-E258-4A39-9AB6-96FFB3FC3A04}" destId="{D96AA0FF-3772-4C88-B9D9-D7702591B9A7}" srcOrd="0" destOrd="1" presId="urn:microsoft.com/office/officeart/2005/8/layout/list1"/>
    <dgm:cxn modelId="{16FB6CCA-CB32-45F7-9201-709782784D93}" type="presOf" srcId="{96F225B3-2268-4CB1-9A6D-DD3D78235A90}" destId="{626BC4C1-7783-44BE-91BE-44C956F5D34C}" srcOrd="0" destOrd="0" presId="urn:microsoft.com/office/officeart/2005/8/layout/list1"/>
    <dgm:cxn modelId="{D520B0D0-8783-4545-AB53-964727C0C48E}" srcId="{96F225B3-2268-4CB1-9A6D-DD3D78235A90}" destId="{BC4335FD-8B01-4701-A813-94EA928986D6}" srcOrd="11" destOrd="0" parTransId="{AB483FCA-29B0-4DB2-9F09-2888EDD5EE8B}" sibTransId="{8E591746-E797-4AD0-ACDF-5508C17678FC}"/>
    <dgm:cxn modelId="{F7EA77E1-FDB7-4D5D-BCAF-1E12512C1E86}" type="presOf" srcId="{96F225B3-2268-4CB1-9A6D-DD3D78235A90}" destId="{8B3DCA86-CC99-48ED-8764-6E81C7AE6BE9}" srcOrd="1" destOrd="0" presId="urn:microsoft.com/office/officeart/2005/8/layout/list1"/>
    <dgm:cxn modelId="{60D789E2-7A32-4437-8E2C-8B560B3784C0}" srcId="{96F225B3-2268-4CB1-9A6D-DD3D78235A90}" destId="{73381DCD-C269-4E6D-9AFB-BECEE2749D18}" srcOrd="0" destOrd="0" parTransId="{720D56F4-65FC-4CDA-8B3B-12DC7D227BE8}" sibTransId="{85349A43-5576-44C6-8D13-62F2BF5EFAFB}"/>
    <dgm:cxn modelId="{948B7CE4-6B43-4179-8FE5-FEEBCCF7B8C8}" srcId="{96F225B3-2268-4CB1-9A6D-DD3D78235A90}" destId="{14205922-E258-4A39-9AB6-96FFB3FC3A04}" srcOrd="1" destOrd="0" parTransId="{F451CC3C-C3F2-44EB-B9FC-4C15743F808F}" sibTransId="{B4DCF448-3D4D-444A-B2D1-7E4F9D36880E}"/>
    <dgm:cxn modelId="{90093CEE-5B1F-4963-8542-857CF6330FA7}" srcId="{96F225B3-2268-4CB1-9A6D-DD3D78235A90}" destId="{C6DFB3C2-9883-4ADF-9B45-37CC43E1999E}" srcOrd="2" destOrd="0" parTransId="{E64ABFD2-5C06-42DF-9BF4-B24DC86AEF6B}" sibTransId="{98F2D568-C1E2-4128-A4E3-765F9F43EAE1}"/>
    <dgm:cxn modelId="{00970FF2-45FA-4468-82E7-A9E86546A454}" srcId="{96F225B3-2268-4CB1-9A6D-DD3D78235A90}" destId="{5AA04888-FB10-4D65-8C63-35E8454438C9}" srcOrd="8" destOrd="0" parTransId="{B989923D-6AC5-44F8-867B-A0B4225C186B}" sibTransId="{B0177450-E7CD-4679-8F07-9AC7EA59C6DB}"/>
    <dgm:cxn modelId="{7BD478F8-3CB2-4C17-9C67-50EC6223CCD3}" srcId="{96F225B3-2268-4CB1-9A6D-DD3D78235A90}" destId="{956DBE7B-7DD1-4D05-A9F2-8B46897F0E5A}" srcOrd="4" destOrd="0" parTransId="{691F116C-B478-4ECC-A92A-E55764E9A677}" sibTransId="{9A295B0A-09DA-440E-8D18-50D50534F0EB}"/>
    <dgm:cxn modelId="{235F2E60-677B-44C0-A518-958DF4691A0E}" type="presParOf" srcId="{1A148C7C-2DF7-4A3E-8B60-CD1BB656DEB0}" destId="{75069D38-BA13-4431-99AF-CCCC3F150DA1}" srcOrd="0" destOrd="0" presId="urn:microsoft.com/office/officeart/2005/8/layout/list1"/>
    <dgm:cxn modelId="{6125DB4D-92C8-4E3C-A150-27250FAA2A20}" type="presParOf" srcId="{75069D38-BA13-4431-99AF-CCCC3F150DA1}" destId="{626BC4C1-7783-44BE-91BE-44C956F5D34C}" srcOrd="0" destOrd="0" presId="urn:microsoft.com/office/officeart/2005/8/layout/list1"/>
    <dgm:cxn modelId="{7BA45699-6B2C-40A6-980D-D399D568CBE9}" type="presParOf" srcId="{75069D38-BA13-4431-99AF-CCCC3F150DA1}" destId="{8B3DCA86-CC99-48ED-8764-6E81C7AE6BE9}" srcOrd="1" destOrd="0" presId="urn:microsoft.com/office/officeart/2005/8/layout/list1"/>
    <dgm:cxn modelId="{28954837-1E0E-441A-B41C-144A6E714BAE}" type="presParOf" srcId="{1A148C7C-2DF7-4A3E-8B60-CD1BB656DEB0}" destId="{8A917F7A-6EF6-4379-B9C9-8385463527DE}" srcOrd="1" destOrd="0" presId="urn:microsoft.com/office/officeart/2005/8/layout/list1"/>
    <dgm:cxn modelId="{7555952A-C465-4BF9-8957-CA20F221717B}" type="presParOf" srcId="{1A148C7C-2DF7-4A3E-8B60-CD1BB656DEB0}" destId="{D96AA0FF-3772-4C88-B9D9-D7702591B9A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11E206-3F6C-4535-B4C2-1852A1175E7D}" type="doc">
      <dgm:prSet loTypeId="urn:microsoft.com/office/officeart/2005/8/layout/list1" loCatId="list" qsTypeId="urn:microsoft.com/office/officeart/2005/8/quickstyle/simple1#7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96F225B3-2268-4CB1-9A6D-DD3D78235A90}">
      <dgm:prSet custT="1"/>
      <dgm:spPr>
        <a:solidFill>
          <a:srgbClr val="7030A0"/>
        </a:solidFill>
        <a:ln>
          <a:noFill/>
        </a:ln>
      </dgm:spPr>
      <dgm:t>
        <a:bodyPr/>
        <a:lstStyle/>
        <a:p>
          <a:pPr algn="just" rtl="0"/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3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sectoare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cu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cel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putin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o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organizatie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patronala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reprezentativa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la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nivel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sectorial,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dar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fara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nici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o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organizatie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sindicala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dirty="0" err="1">
              <a:solidFill>
                <a:schemeClr val="tx1"/>
              </a:solidFill>
              <a:ea typeface="+mn-ea"/>
              <a:cs typeface="+mn-cs"/>
            </a:rPr>
            <a:t>reprezentativa</a:t>
          </a:r>
          <a:r>
            <a:rPr lang="en-GB" sz="2000" b="1" dirty="0">
              <a:solidFill>
                <a:schemeClr val="tx1"/>
              </a:solidFill>
              <a:ea typeface="+mn-ea"/>
              <a:cs typeface="+mn-cs"/>
            </a:rPr>
            <a:t>,</a:t>
          </a:r>
          <a:endParaRPr lang="en-US" sz="2000" b="1" dirty="0">
            <a:solidFill>
              <a:schemeClr val="tx1"/>
            </a:solidFill>
          </a:endParaRPr>
        </a:p>
      </dgm:t>
    </dgm:pt>
    <dgm:pt modelId="{BB73B217-FF8F-4C8F-8CD2-4750708F0382}" type="parTrans" cxnId="{667C7982-07DA-481C-9497-BB8D1BD54CE6}">
      <dgm:prSet/>
      <dgm:spPr/>
      <dgm:t>
        <a:bodyPr/>
        <a:lstStyle/>
        <a:p>
          <a:endParaRPr lang="en-US" sz="1200"/>
        </a:p>
      </dgm:t>
    </dgm:pt>
    <dgm:pt modelId="{F7D5E32B-2816-47FB-95E5-01C708BBC493}" type="sibTrans" cxnId="{667C7982-07DA-481C-9497-BB8D1BD54CE6}">
      <dgm:prSet/>
      <dgm:spPr/>
      <dgm:t>
        <a:bodyPr/>
        <a:lstStyle/>
        <a:p>
          <a:endParaRPr lang="en-US" sz="1200"/>
        </a:p>
      </dgm:t>
    </dgm:pt>
    <dgm:pt modelId="{73381DCD-C269-4E6D-9AFB-BECEE2749D18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just" rtl="0"/>
          <a:r>
            <a:rPr lang="en-GB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S5.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5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Industria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5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textilă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, </a:t>
          </a:r>
          <a:r>
            <a:rPr lang="en-GB" sz="15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produse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textile, </a:t>
          </a:r>
          <a:r>
            <a:rPr lang="en-GB" sz="15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îmbrăcăminte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. </a:t>
          </a:r>
          <a:r>
            <a:rPr lang="en-GB" sz="15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Pielărie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5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şi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5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încălţăminte</a:t>
          </a:r>
          <a:endParaRPr lang="en-US" sz="1500" dirty="0">
            <a:solidFill>
              <a:schemeClr val="bg2"/>
            </a:solidFill>
            <a:latin typeface="Arial Narrow" panose="020B0606020202030204" pitchFamily="34" charset="0"/>
          </a:endParaRPr>
        </a:p>
      </dgm:t>
    </dgm:pt>
    <dgm:pt modelId="{720D56F4-65FC-4CDA-8B3B-12DC7D227BE8}" type="parTrans" cxnId="{60D789E2-7A32-4437-8E2C-8B560B3784C0}">
      <dgm:prSet/>
      <dgm:spPr/>
      <dgm:t>
        <a:bodyPr/>
        <a:lstStyle/>
        <a:p>
          <a:endParaRPr lang="en-US" sz="1200"/>
        </a:p>
      </dgm:t>
    </dgm:pt>
    <dgm:pt modelId="{85349A43-5576-44C6-8D13-62F2BF5EFAFB}" type="sibTrans" cxnId="{60D789E2-7A32-4437-8E2C-8B560B3784C0}">
      <dgm:prSet/>
      <dgm:spPr/>
      <dgm:t>
        <a:bodyPr/>
        <a:lstStyle/>
        <a:p>
          <a:endParaRPr lang="en-US" sz="1200"/>
        </a:p>
      </dgm:t>
    </dgm:pt>
    <dgm:pt modelId="{9F29F030-E2C3-4720-B4C2-B5E27911FF60}">
      <dgm:prSet custT="1"/>
      <dgm:spPr/>
      <dgm:t>
        <a:bodyPr/>
        <a:lstStyle/>
        <a:p>
          <a:pPr algn="just" rtl="0"/>
          <a:r>
            <a:rPr lang="en-GB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S15.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Comerţ</a:t>
          </a:r>
        </a:p>
      </dgm:t>
    </dgm:pt>
    <dgm:pt modelId="{34B4F9D1-0CBD-44E3-B750-D971623FC8E9}" type="parTrans" cxnId="{9DA6E97B-EA5F-4F78-9CBB-AD069627CA0A}">
      <dgm:prSet/>
      <dgm:spPr/>
      <dgm:t>
        <a:bodyPr/>
        <a:lstStyle/>
        <a:p>
          <a:endParaRPr lang="en-GB"/>
        </a:p>
      </dgm:t>
    </dgm:pt>
    <dgm:pt modelId="{99EB54E8-B8C3-47B7-A864-E74A168DC533}" type="sibTrans" cxnId="{9DA6E97B-EA5F-4F78-9CBB-AD069627CA0A}">
      <dgm:prSet/>
      <dgm:spPr/>
      <dgm:t>
        <a:bodyPr/>
        <a:lstStyle/>
        <a:p>
          <a:endParaRPr lang="en-GB"/>
        </a:p>
      </dgm:t>
    </dgm:pt>
    <dgm:pt modelId="{F3067241-CD76-4543-A80B-2F4CEFDE7992}">
      <dgm:prSet custT="1"/>
      <dgm:spPr/>
      <dgm:t>
        <a:bodyPr/>
        <a:lstStyle/>
        <a:p>
          <a:pPr algn="just" rtl="0"/>
          <a:r>
            <a:rPr lang="en-GB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S19. 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Turism, hoteluri şi restaurant</a:t>
          </a:r>
        </a:p>
      </dgm:t>
    </dgm:pt>
    <dgm:pt modelId="{8FD10013-B20F-4EE7-9C29-EF3383F93823}" type="parTrans" cxnId="{F4F56DA2-925A-4011-BF53-D0D3AB162DE2}">
      <dgm:prSet/>
      <dgm:spPr/>
      <dgm:t>
        <a:bodyPr/>
        <a:lstStyle/>
        <a:p>
          <a:endParaRPr lang="en-GB"/>
        </a:p>
      </dgm:t>
    </dgm:pt>
    <dgm:pt modelId="{5192DF8C-89F1-41CA-BF7D-73B17AAFFB39}" type="sibTrans" cxnId="{F4F56DA2-925A-4011-BF53-D0D3AB162DE2}">
      <dgm:prSet/>
      <dgm:spPr/>
      <dgm:t>
        <a:bodyPr/>
        <a:lstStyle/>
        <a:p>
          <a:endParaRPr lang="en-GB"/>
        </a:p>
      </dgm:t>
    </dgm:pt>
    <dgm:pt modelId="{005F57C6-0175-467B-962E-618707BDBB0D}">
      <dgm:prSet custT="1"/>
      <dgm:spPr/>
      <dgm:t>
        <a:bodyPr/>
        <a:lstStyle/>
        <a:p>
          <a:pPr algn="just" rtl="0"/>
          <a:endParaRPr lang="en-GB" sz="1500" dirty="0">
            <a:solidFill>
              <a:schemeClr val="bg2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822ABE0-4ECA-4A2D-B289-7E924FF7C3D9}" type="parTrans" cxnId="{12009D6F-1BC1-41D4-A188-AF6B8377558B}">
      <dgm:prSet/>
      <dgm:spPr/>
      <dgm:t>
        <a:bodyPr/>
        <a:lstStyle/>
        <a:p>
          <a:endParaRPr lang="en-GB"/>
        </a:p>
      </dgm:t>
    </dgm:pt>
    <dgm:pt modelId="{2B4EF00F-B33E-42A5-B2C3-1F8F4EC6EE58}" type="sibTrans" cxnId="{12009D6F-1BC1-41D4-A188-AF6B8377558B}">
      <dgm:prSet/>
      <dgm:spPr/>
      <dgm:t>
        <a:bodyPr/>
        <a:lstStyle/>
        <a:p>
          <a:endParaRPr lang="en-GB"/>
        </a:p>
      </dgm:t>
    </dgm:pt>
    <dgm:pt modelId="{1A148C7C-2DF7-4A3E-8B60-CD1BB656DEB0}" type="pres">
      <dgm:prSet presAssocID="{1E11E206-3F6C-4535-B4C2-1852A1175E7D}" presName="linear" presStyleCnt="0">
        <dgm:presLayoutVars>
          <dgm:dir/>
          <dgm:animLvl val="lvl"/>
          <dgm:resizeHandles val="exact"/>
        </dgm:presLayoutVars>
      </dgm:prSet>
      <dgm:spPr/>
    </dgm:pt>
    <dgm:pt modelId="{75069D38-BA13-4431-99AF-CCCC3F150DA1}" type="pres">
      <dgm:prSet presAssocID="{96F225B3-2268-4CB1-9A6D-DD3D78235A90}" presName="parentLin" presStyleCnt="0"/>
      <dgm:spPr/>
    </dgm:pt>
    <dgm:pt modelId="{626BC4C1-7783-44BE-91BE-44C956F5D34C}" type="pres">
      <dgm:prSet presAssocID="{96F225B3-2268-4CB1-9A6D-DD3D78235A90}" presName="parentLeftMargin" presStyleLbl="node1" presStyleIdx="0" presStyleCnt="1"/>
      <dgm:spPr/>
    </dgm:pt>
    <dgm:pt modelId="{8B3DCA86-CC99-48ED-8764-6E81C7AE6BE9}" type="pres">
      <dgm:prSet presAssocID="{96F225B3-2268-4CB1-9A6D-DD3D78235A90}" presName="parentText" presStyleLbl="node1" presStyleIdx="0" presStyleCnt="1" custScaleX="96693" custScaleY="5670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A917F7A-6EF6-4379-B9C9-8385463527DE}" type="pres">
      <dgm:prSet presAssocID="{96F225B3-2268-4CB1-9A6D-DD3D78235A90}" presName="negativeSpace" presStyleCnt="0"/>
      <dgm:spPr/>
    </dgm:pt>
    <dgm:pt modelId="{D96AA0FF-3772-4C88-B9D9-D7702591B9A7}" type="pres">
      <dgm:prSet presAssocID="{96F225B3-2268-4CB1-9A6D-DD3D78235A90}" presName="childText" presStyleLbl="conFgAcc1" presStyleIdx="0" presStyleCnt="1" custScaleY="94176">
        <dgm:presLayoutVars>
          <dgm:bulletEnabled val="1"/>
        </dgm:presLayoutVars>
      </dgm:prSet>
      <dgm:spPr/>
    </dgm:pt>
  </dgm:ptLst>
  <dgm:cxnLst>
    <dgm:cxn modelId="{C521D30E-46AC-4A9E-B30D-67C4D34532CC}" type="presOf" srcId="{005F57C6-0175-467B-962E-618707BDBB0D}" destId="{D96AA0FF-3772-4C88-B9D9-D7702591B9A7}" srcOrd="0" destOrd="3" presId="urn:microsoft.com/office/officeart/2005/8/layout/list1"/>
    <dgm:cxn modelId="{06648C68-17D5-4856-978E-753512428FD8}" type="presOf" srcId="{73381DCD-C269-4E6D-9AFB-BECEE2749D18}" destId="{D96AA0FF-3772-4C88-B9D9-D7702591B9A7}" srcOrd="0" destOrd="0" presId="urn:microsoft.com/office/officeart/2005/8/layout/list1"/>
    <dgm:cxn modelId="{12009D6F-1BC1-41D4-A188-AF6B8377558B}" srcId="{96F225B3-2268-4CB1-9A6D-DD3D78235A90}" destId="{005F57C6-0175-467B-962E-618707BDBB0D}" srcOrd="3" destOrd="0" parTransId="{B822ABE0-4ECA-4A2D-B289-7E924FF7C3D9}" sibTransId="{2B4EF00F-B33E-42A5-B2C3-1F8F4EC6EE58}"/>
    <dgm:cxn modelId="{78F42454-AC83-4DA0-85F9-3F2317402660}" type="presOf" srcId="{9F29F030-E2C3-4720-B4C2-B5E27911FF60}" destId="{D96AA0FF-3772-4C88-B9D9-D7702591B9A7}" srcOrd="0" destOrd="1" presId="urn:microsoft.com/office/officeart/2005/8/layout/list1"/>
    <dgm:cxn modelId="{9DA6E97B-EA5F-4F78-9CBB-AD069627CA0A}" srcId="{96F225B3-2268-4CB1-9A6D-DD3D78235A90}" destId="{9F29F030-E2C3-4720-B4C2-B5E27911FF60}" srcOrd="1" destOrd="0" parTransId="{34B4F9D1-0CBD-44E3-B750-D971623FC8E9}" sibTransId="{99EB54E8-B8C3-47B7-A864-E74A168DC533}"/>
    <dgm:cxn modelId="{98E5AC7D-827F-4FB2-A78A-1018D4A6B493}" type="presOf" srcId="{1E11E206-3F6C-4535-B4C2-1852A1175E7D}" destId="{1A148C7C-2DF7-4A3E-8B60-CD1BB656DEB0}" srcOrd="0" destOrd="0" presId="urn:microsoft.com/office/officeart/2005/8/layout/list1"/>
    <dgm:cxn modelId="{667C7982-07DA-481C-9497-BB8D1BD54CE6}" srcId="{1E11E206-3F6C-4535-B4C2-1852A1175E7D}" destId="{96F225B3-2268-4CB1-9A6D-DD3D78235A90}" srcOrd="0" destOrd="0" parTransId="{BB73B217-FF8F-4C8F-8CD2-4750708F0382}" sibTransId="{F7D5E32B-2816-47FB-95E5-01C708BBC493}"/>
    <dgm:cxn modelId="{F4F56DA2-925A-4011-BF53-D0D3AB162DE2}" srcId="{96F225B3-2268-4CB1-9A6D-DD3D78235A90}" destId="{F3067241-CD76-4543-A80B-2F4CEFDE7992}" srcOrd="2" destOrd="0" parTransId="{8FD10013-B20F-4EE7-9C29-EF3383F93823}" sibTransId="{5192DF8C-89F1-41CA-BF7D-73B17AAFFB39}"/>
    <dgm:cxn modelId="{16FB6CCA-CB32-45F7-9201-709782784D93}" type="presOf" srcId="{96F225B3-2268-4CB1-9A6D-DD3D78235A90}" destId="{626BC4C1-7783-44BE-91BE-44C956F5D34C}" srcOrd="0" destOrd="0" presId="urn:microsoft.com/office/officeart/2005/8/layout/list1"/>
    <dgm:cxn modelId="{492097D8-618A-426C-B8E0-F14B387856DD}" type="presOf" srcId="{F3067241-CD76-4543-A80B-2F4CEFDE7992}" destId="{D96AA0FF-3772-4C88-B9D9-D7702591B9A7}" srcOrd="0" destOrd="2" presId="urn:microsoft.com/office/officeart/2005/8/layout/list1"/>
    <dgm:cxn modelId="{F7EA77E1-FDB7-4D5D-BCAF-1E12512C1E86}" type="presOf" srcId="{96F225B3-2268-4CB1-9A6D-DD3D78235A90}" destId="{8B3DCA86-CC99-48ED-8764-6E81C7AE6BE9}" srcOrd="1" destOrd="0" presId="urn:microsoft.com/office/officeart/2005/8/layout/list1"/>
    <dgm:cxn modelId="{60D789E2-7A32-4437-8E2C-8B560B3784C0}" srcId="{96F225B3-2268-4CB1-9A6D-DD3D78235A90}" destId="{73381DCD-C269-4E6D-9AFB-BECEE2749D18}" srcOrd="0" destOrd="0" parTransId="{720D56F4-65FC-4CDA-8B3B-12DC7D227BE8}" sibTransId="{85349A43-5576-44C6-8D13-62F2BF5EFAFB}"/>
    <dgm:cxn modelId="{235F2E60-677B-44C0-A518-958DF4691A0E}" type="presParOf" srcId="{1A148C7C-2DF7-4A3E-8B60-CD1BB656DEB0}" destId="{75069D38-BA13-4431-99AF-CCCC3F150DA1}" srcOrd="0" destOrd="0" presId="urn:microsoft.com/office/officeart/2005/8/layout/list1"/>
    <dgm:cxn modelId="{6125DB4D-92C8-4E3C-A150-27250FAA2A20}" type="presParOf" srcId="{75069D38-BA13-4431-99AF-CCCC3F150DA1}" destId="{626BC4C1-7783-44BE-91BE-44C956F5D34C}" srcOrd="0" destOrd="0" presId="urn:microsoft.com/office/officeart/2005/8/layout/list1"/>
    <dgm:cxn modelId="{7BA45699-6B2C-40A6-980D-D399D568CBE9}" type="presParOf" srcId="{75069D38-BA13-4431-99AF-CCCC3F150DA1}" destId="{8B3DCA86-CC99-48ED-8764-6E81C7AE6BE9}" srcOrd="1" destOrd="0" presId="urn:microsoft.com/office/officeart/2005/8/layout/list1"/>
    <dgm:cxn modelId="{28954837-1E0E-441A-B41C-144A6E714BAE}" type="presParOf" srcId="{1A148C7C-2DF7-4A3E-8B60-CD1BB656DEB0}" destId="{8A917F7A-6EF6-4379-B9C9-8385463527DE}" srcOrd="1" destOrd="0" presId="urn:microsoft.com/office/officeart/2005/8/layout/list1"/>
    <dgm:cxn modelId="{7555952A-C465-4BF9-8957-CA20F221717B}" type="presParOf" srcId="{1A148C7C-2DF7-4A3E-8B60-CD1BB656DEB0}" destId="{D96AA0FF-3772-4C88-B9D9-D7702591B9A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11E206-3F6C-4535-B4C2-1852A1175E7D}" type="doc">
      <dgm:prSet loTypeId="urn:microsoft.com/office/officeart/2005/8/layout/list1" loCatId="list" qsTypeId="urn:microsoft.com/office/officeart/2005/8/quickstyle/simple1#7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96F225B3-2268-4CB1-9A6D-DD3D78235A90}">
      <dgm:prSet custT="1"/>
      <dgm:spPr>
        <a:solidFill>
          <a:srgbClr val="0070C0"/>
        </a:solidFill>
        <a:ln>
          <a:noFill/>
        </a:ln>
      </dgm:spPr>
      <dgm:t>
        <a:bodyPr/>
        <a:lstStyle/>
        <a:p>
          <a:pPr algn="just" rtl="0"/>
          <a:r>
            <a:rPr lang="it-IT" sz="2000" b="1" dirty="0">
              <a:solidFill>
                <a:schemeClr val="tx1"/>
              </a:solidFill>
              <a:ea typeface="+mn-ea"/>
              <a:cs typeface="+mn-cs"/>
            </a:rPr>
            <a:t>6 sectoare cu cel putin 1 organizatie sindicala si 1 organizatie patronala reprezentativa la nivel national.</a:t>
          </a:r>
          <a:endParaRPr lang="en-GB" sz="2000" b="1" dirty="0">
            <a:solidFill>
              <a:schemeClr val="tx1"/>
            </a:solidFill>
            <a:ea typeface="+mn-ea"/>
            <a:cs typeface="+mn-cs"/>
          </a:endParaRPr>
        </a:p>
      </dgm:t>
    </dgm:pt>
    <dgm:pt modelId="{BB73B217-FF8F-4C8F-8CD2-4750708F0382}" type="parTrans" cxnId="{667C7982-07DA-481C-9497-BB8D1BD54CE6}">
      <dgm:prSet/>
      <dgm:spPr/>
      <dgm:t>
        <a:bodyPr/>
        <a:lstStyle/>
        <a:p>
          <a:endParaRPr lang="en-US" sz="1200"/>
        </a:p>
      </dgm:t>
    </dgm:pt>
    <dgm:pt modelId="{F7D5E32B-2816-47FB-95E5-01C708BBC493}" type="sibTrans" cxnId="{667C7982-07DA-481C-9497-BB8D1BD54CE6}">
      <dgm:prSet/>
      <dgm:spPr/>
      <dgm:t>
        <a:bodyPr/>
        <a:lstStyle/>
        <a:p>
          <a:endParaRPr lang="en-US" sz="1200"/>
        </a:p>
      </dgm:t>
    </dgm:pt>
    <dgm:pt modelId="{73381DCD-C269-4E6D-9AFB-BECEE2749D18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just" rtl="0"/>
          <a:r>
            <a:rPr lang="nl-NL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S3.</a:t>
          </a:r>
          <a:r>
            <a:rPr lang="nl-NL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Energie, petrol şi gaze şi minerit energetic</a:t>
          </a:r>
          <a:endParaRPr lang="en-US" sz="1500" dirty="0">
            <a:solidFill>
              <a:schemeClr val="bg2"/>
            </a:solidFill>
            <a:latin typeface="Arial Narrow" panose="020B0606020202030204" pitchFamily="34" charset="0"/>
          </a:endParaRPr>
        </a:p>
      </dgm:t>
    </dgm:pt>
    <dgm:pt modelId="{720D56F4-65FC-4CDA-8B3B-12DC7D227BE8}" type="parTrans" cxnId="{60D789E2-7A32-4437-8E2C-8B560B3784C0}">
      <dgm:prSet/>
      <dgm:spPr/>
      <dgm:t>
        <a:bodyPr/>
        <a:lstStyle/>
        <a:p>
          <a:endParaRPr lang="en-US" sz="1200"/>
        </a:p>
      </dgm:t>
    </dgm:pt>
    <dgm:pt modelId="{85349A43-5576-44C6-8D13-62F2BF5EFAFB}" type="sibTrans" cxnId="{60D789E2-7A32-4437-8E2C-8B560B3784C0}">
      <dgm:prSet/>
      <dgm:spPr/>
      <dgm:t>
        <a:bodyPr/>
        <a:lstStyle/>
        <a:p>
          <a:endParaRPr lang="en-US" sz="1200"/>
        </a:p>
      </dgm:t>
    </dgm:pt>
    <dgm:pt modelId="{005F57C6-0175-467B-962E-618707BDBB0D}">
      <dgm:prSet custT="1"/>
      <dgm:spPr/>
      <dgm:t>
        <a:bodyPr/>
        <a:lstStyle/>
        <a:p>
          <a:pPr algn="just" rtl="0"/>
          <a:endParaRPr lang="en-GB" sz="1500" dirty="0">
            <a:solidFill>
              <a:schemeClr val="bg2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822ABE0-4ECA-4A2D-B289-7E924FF7C3D9}" type="parTrans" cxnId="{12009D6F-1BC1-41D4-A188-AF6B8377558B}">
      <dgm:prSet/>
      <dgm:spPr/>
      <dgm:t>
        <a:bodyPr/>
        <a:lstStyle/>
        <a:p>
          <a:endParaRPr lang="en-GB"/>
        </a:p>
      </dgm:t>
    </dgm:pt>
    <dgm:pt modelId="{2B4EF00F-B33E-42A5-B2C3-1F8F4EC6EE58}" type="sibTrans" cxnId="{12009D6F-1BC1-41D4-A188-AF6B8377558B}">
      <dgm:prSet/>
      <dgm:spPr/>
      <dgm:t>
        <a:bodyPr/>
        <a:lstStyle/>
        <a:p>
          <a:endParaRPr lang="en-GB"/>
        </a:p>
      </dgm:t>
    </dgm:pt>
    <dgm:pt modelId="{8B051963-480D-4C9C-AE7E-F6CD633BA756}">
      <dgm:prSet custT="1"/>
      <dgm:spPr/>
      <dgm:t>
        <a:bodyPr/>
        <a:lstStyle/>
        <a:p>
          <a:pPr algn="just" rtl="0"/>
          <a:r>
            <a:rPr lang="en-GB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S8.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Industria sticlei şi a ceramicii fine. Industria materialelor de construcţii - fabricarea altor produse din minerale nemetalice</a:t>
          </a:r>
        </a:p>
      </dgm:t>
    </dgm:pt>
    <dgm:pt modelId="{0F36B460-8181-4E5B-BA27-EA8F4D41E6C6}" type="parTrans" cxnId="{676F5502-091E-47E0-ACFE-AE8304043F3D}">
      <dgm:prSet/>
      <dgm:spPr/>
      <dgm:t>
        <a:bodyPr/>
        <a:lstStyle/>
        <a:p>
          <a:endParaRPr lang="en-GB"/>
        </a:p>
      </dgm:t>
    </dgm:pt>
    <dgm:pt modelId="{03469399-2054-498A-83CD-C813381950D9}" type="sibTrans" cxnId="{676F5502-091E-47E0-ACFE-AE8304043F3D}">
      <dgm:prSet/>
      <dgm:spPr/>
      <dgm:t>
        <a:bodyPr/>
        <a:lstStyle/>
        <a:p>
          <a:endParaRPr lang="en-GB"/>
        </a:p>
      </dgm:t>
    </dgm:pt>
    <dgm:pt modelId="{406AB999-AC29-4009-A086-6ED9D3E8EAF2}">
      <dgm:prSet custT="1"/>
      <dgm:spPr/>
      <dgm:t>
        <a:bodyPr/>
        <a:lstStyle/>
        <a:p>
          <a:pPr algn="just" rtl="0"/>
          <a:r>
            <a:rPr lang="en-GB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S9.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5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Industria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metalurgică</a:t>
          </a:r>
        </a:p>
      </dgm:t>
    </dgm:pt>
    <dgm:pt modelId="{BD29AAAC-6AF0-46E7-B153-727F11974FBD}" type="parTrans" cxnId="{A11E2FD2-8244-4BD0-A5CC-A442498D98F1}">
      <dgm:prSet/>
      <dgm:spPr/>
      <dgm:t>
        <a:bodyPr/>
        <a:lstStyle/>
        <a:p>
          <a:endParaRPr lang="en-GB"/>
        </a:p>
      </dgm:t>
    </dgm:pt>
    <dgm:pt modelId="{2B09215F-A89A-4D65-9949-B8E1EA9E2BD7}" type="sibTrans" cxnId="{A11E2FD2-8244-4BD0-A5CC-A442498D98F1}">
      <dgm:prSet/>
      <dgm:spPr/>
      <dgm:t>
        <a:bodyPr/>
        <a:lstStyle/>
        <a:p>
          <a:endParaRPr lang="en-GB"/>
        </a:p>
      </dgm:t>
    </dgm:pt>
    <dgm:pt modelId="{76EB91C6-F7F1-4EDB-BD27-C3A2C0A1736C}">
      <dgm:prSet custT="1"/>
      <dgm:spPr/>
      <dgm:t>
        <a:bodyPr/>
        <a:lstStyle/>
        <a:p>
          <a:pPr algn="just" rtl="0"/>
          <a:r>
            <a:rPr lang="en-GB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S14. 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Construcţii civile şi industrial</a:t>
          </a:r>
        </a:p>
      </dgm:t>
    </dgm:pt>
    <dgm:pt modelId="{778C2870-E605-44E2-BC7A-3BBF3B6887BE}" type="parTrans" cxnId="{6DBDCE21-083B-4303-9FD8-E82FE30BCF3A}">
      <dgm:prSet/>
      <dgm:spPr/>
      <dgm:t>
        <a:bodyPr/>
        <a:lstStyle/>
        <a:p>
          <a:endParaRPr lang="en-GB"/>
        </a:p>
      </dgm:t>
    </dgm:pt>
    <dgm:pt modelId="{B2325A72-7DA7-4110-AADB-594C961090C4}" type="sibTrans" cxnId="{6DBDCE21-083B-4303-9FD8-E82FE30BCF3A}">
      <dgm:prSet/>
      <dgm:spPr/>
      <dgm:t>
        <a:bodyPr/>
        <a:lstStyle/>
        <a:p>
          <a:endParaRPr lang="en-GB"/>
        </a:p>
      </dgm:t>
    </dgm:pt>
    <dgm:pt modelId="{5441A7CF-A4C8-423B-BFA7-7CABF3092021}">
      <dgm:prSet custT="1"/>
      <dgm:spPr/>
      <dgm:t>
        <a:bodyPr/>
        <a:lstStyle/>
        <a:p>
          <a:pPr algn="just" rtl="0"/>
          <a:r>
            <a:rPr lang="en-GB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S16. </a:t>
          </a:r>
          <a:r>
            <a:rPr lang="en-GB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Transporturi terestre şi servicii conexe</a:t>
          </a:r>
        </a:p>
      </dgm:t>
    </dgm:pt>
    <dgm:pt modelId="{14DFA66C-3198-4A9A-9FBE-A980E0EA5F23}" type="parTrans" cxnId="{A9E5467B-7545-4A46-9180-3B420E1FE972}">
      <dgm:prSet/>
      <dgm:spPr/>
      <dgm:t>
        <a:bodyPr/>
        <a:lstStyle/>
        <a:p>
          <a:endParaRPr lang="en-GB"/>
        </a:p>
      </dgm:t>
    </dgm:pt>
    <dgm:pt modelId="{AD9B56B5-534E-4DE7-9E5E-B2D065AF84ED}" type="sibTrans" cxnId="{A9E5467B-7545-4A46-9180-3B420E1FE972}">
      <dgm:prSet/>
      <dgm:spPr/>
      <dgm:t>
        <a:bodyPr/>
        <a:lstStyle/>
        <a:p>
          <a:endParaRPr lang="en-GB"/>
        </a:p>
      </dgm:t>
    </dgm:pt>
    <dgm:pt modelId="{7F1B50D0-C8BC-4A06-9E19-3C3886B3E4E1}">
      <dgm:prSet custT="1"/>
      <dgm:spPr/>
      <dgm:t>
        <a:bodyPr/>
        <a:lstStyle/>
        <a:p>
          <a:pPr algn="just" rtl="0"/>
          <a:r>
            <a:rPr lang="pt-BR" sz="1500" b="1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S22.</a:t>
          </a:r>
          <a:r>
            <a:rPr lang="pt-BR" sz="15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Activităţi financiare, bancare şi de asigurări</a:t>
          </a:r>
          <a:endParaRPr lang="en-GB" sz="1500" dirty="0">
            <a:solidFill>
              <a:schemeClr val="bg2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A04B0D7-3D5C-4F7A-9C7C-95136E20F85E}" type="parTrans" cxnId="{A047B2C0-BC7B-40FC-9B84-9C02B6835992}">
      <dgm:prSet/>
      <dgm:spPr/>
      <dgm:t>
        <a:bodyPr/>
        <a:lstStyle/>
        <a:p>
          <a:endParaRPr lang="en-GB"/>
        </a:p>
      </dgm:t>
    </dgm:pt>
    <dgm:pt modelId="{CF1FAE16-FFFA-4CCA-97FE-A14B326C7DC5}" type="sibTrans" cxnId="{A047B2C0-BC7B-40FC-9B84-9C02B6835992}">
      <dgm:prSet/>
      <dgm:spPr/>
      <dgm:t>
        <a:bodyPr/>
        <a:lstStyle/>
        <a:p>
          <a:endParaRPr lang="en-GB"/>
        </a:p>
      </dgm:t>
    </dgm:pt>
    <dgm:pt modelId="{1C482A8A-643D-4D06-9ECC-30D29782EEAA}">
      <dgm:prSet custT="1"/>
      <dgm:spPr/>
      <dgm:t>
        <a:bodyPr/>
        <a:lstStyle/>
        <a:p>
          <a:pPr algn="just" rtl="0"/>
          <a:endParaRPr lang="en-GB" sz="1500" dirty="0">
            <a:solidFill>
              <a:schemeClr val="bg2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339CC64E-29DB-4018-AF8B-3159704608DC}" type="parTrans" cxnId="{87884125-7FD8-49FF-B258-82772231E050}">
      <dgm:prSet/>
      <dgm:spPr/>
      <dgm:t>
        <a:bodyPr/>
        <a:lstStyle/>
        <a:p>
          <a:endParaRPr lang="en-GB"/>
        </a:p>
      </dgm:t>
    </dgm:pt>
    <dgm:pt modelId="{B6F030AC-C242-4A09-AED3-52A0C29C2009}" type="sibTrans" cxnId="{87884125-7FD8-49FF-B258-82772231E050}">
      <dgm:prSet/>
      <dgm:spPr/>
      <dgm:t>
        <a:bodyPr/>
        <a:lstStyle/>
        <a:p>
          <a:endParaRPr lang="en-GB"/>
        </a:p>
      </dgm:t>
    </dgm:pt>
    <dgm:pt modelId="{1A148C7C-2DF7-4A3E-8B60-CD1BB656DEB0}" type="pres">
      <dgm:prSet presAssocID="{1E11E206-3F6C-4535-B4C2-1852A1175E7D}" presName="linear" presStyleCnt="0">
        <dgm:presLayoutVars>
          <dgm:dir/>
          <dgm:animLvl val="lvl"/>
          <dgm:resizeHandles val="exact"/>
        </dgm:presLayoutVars>
      </dgm:prSet>
      <dgm:spPr/>
    </dgm:pt>
    <dgm:pt modelId="{75069D38-BA13-4431-99AF-CCCC3F150DA1}" type="pres">
      <dgm:prSet presAssocID="{96F225B3-2268-4CB1-9A6D-DD3D78235A90}" presName="parentLin" presStyleCnt="0"/>
      <dgm:spPr/>
    </dgm:pt>
    <dgm:pt modelId="{626BC4C1-7783-44BE-91BE-44C956F5D34C}" type="pres">
      <dgm:prSet presAssocID="{96F225B3-2268-4CB1-9A6D-DD3D78235A90}" presName="parentLeftMargin" presStyleLbl="node1" presStyleIdx="0" presStyleCnt="1"/>
      <dgm:spPr/>
    </dgm:pt>
    <dgm:pt modelId="{8B3DCA86-CC99-48ED-8764-6E81C7AE6BE9}" type="pres">
      <dgm:prSet presAssocID="{96F225B3-2268-4CB1-9A6D-DD3D78235A90}" presName="parentText" presStyleLbl="node1" presStyleIdx="0" presStyleCnt="1" custScaleX="96693" custScaleY="5670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A917F7A-6EF6-4379-B9C9-8385463527DE}" type="pres">
      <dgm:prSet presAssocID="{96F225B3-2268-4CB1-9A6D-DD3D78235A90}" presName="negativeSpace" presStyleCnt="0"/>
      <dgm:spPr/>
    </dgm:pt>
    <dgm:pt modelId="{D96AA0FF-3772-4C88-B9D9-D7702591B9A7}" type="pres">
      <dgm:prSet presAssocID="{96F225B3-2268-4CB1-9A6D-DD3D78235A90}" presName="childText" presStyleLbl="conFgAcc1" presStyleIdx="0" presStyleCnt="1" custScaleY="94176">
        <dgm:presLayoutVars>
          <dgm:bulletEnabled val="1"/>
        </dgm:presLayoutVars>
      </dgm:prSet>
      <dgm:spPr/>
    </dgm:pt>
  </dgm:ptLst>
  <dgm:cxnLst>
    <dgm:cxn modelId="{676F5502-091E-47E0-ACFE-AE8304043F3D}" srcId="{96F225B3-2268-4CB1-9A6D-DD3D78235A90}" destId="{8B051963-480D-4C9C-AE7E-F6CD633BA756}" srcOrd="1" destOrd="0" parTransId="{0F36B460-8181-4E5B-BA27-EA8F4D41E6C6}" sibTransId="{03469399-2054-498A-83CD-C813381950D9}"/>
    <dgm:cxn modelId="{C521D30E-46AC-4A9E-B30D-67C4D34532CC}" type="presOf" srcId="{005F57C6-0175-467B-962E-618707BDBB0D}" destId="{D96AA0FF-3772-4C88-B9D9-D7702591B9A7}" srcOrd="0" destOrd="7" presId="urn:microsoft.com/office/officeart/2005/8/layout/list1"/>
    <dgm:cxn modelId="{6DBDCE21-083B-4303-9FD8-E82FE30BCF3A}" srcId="{96F225B3-2268-4CB1-9A6D-DD3D78235A90}" destId="{76EB91C6-F7F1-4EDB-BD27-C3A2C0A1736C}" srcOrd="3" destOrd="0" parTransId="{778C2870-E605-44E2-BC7A-3BBF3B6887BE}" sibTransId="{B2325A72-7DA7-4110-AADB-594C961090C4}"/>
    <dgm:cxn modelId="{87884125-7FD8-49FF-B258-82772231E050}" srcId="{96F225B3-2268-4CB1-9A6D-DD3D78235A90}" destId="{1C482A8A-643D-4D06-9ECC-30D29782EEAA}" srcOrd="6" destOrd="0" parTransId="{339CC64E-29DB-4018-AF8B-3159704608DC}" sibTransId="{B6F030AC-C242-4A09-AED3-52A0C29C2009}"/>
    <dgm:cxn modelId="{8D351E34-485B-4E1B-9537-A5051AF872AD}" type="presOf" srcId="{1C482A8A-643D-4D06-9ECC-30D29782EEAA}" destId="{D96AA0FF-3772-4C88-B9D9-D7702591B9A7}" srcOrd="0" destOrd="6" presId="urn:microsoft.com/office/officeart/2005/8/layout/list1"/>
    <dgm:cxn modelId="{06648C68-17D5-4856-978E-753512428FD8}" type="presOf" srcId="{73381DCD-C269-4E6D-9AFB-BECEE2749D18}" destId="{D96AA0FF-3772-4C88-B9D9-D7702591B9A7}" srcOrd="0" destOrd="0" presId="urn:microsoft.com/office/officeart/2005/8/layout/list1"/>
    <dgm:cxn modelId="{64EBD469-7A0B-4342-BEE8-F655714FEFDD}" type="presOf" srcId="{7F1B50D0-C8BC-4A06-9E19-3C3886B3E4E1}" destId="{D96AA0FF-3772-4C88-B9D9-D7702591B9A7}" srcOrd="0" destOrd="5" presId="urn:microsoft.com/office/officeart/2005/8/layout/list1"/>
    <dgm:cxn modelId="{7E981D4A-CBC6-43F1-96B9-0EB1CCC818D4}" type="presOf" srcId="{406AB999-AC29-4009-A086-6ED9D3E8EAF2}" destId="{D96AA0FF-3772-4C88-B9D9-D7702591B9A7}" srcOrd="0" destOrd="2" presId="urn:microsoft.com/office/officeart/2005/8/layout/list1"/>
    <dgm:cxn modelId="{CDE18F4A-F7E2-4036-B180-2A3A645829CE}" type="presOf" srcId="{5441A7CF-A4C8-423B-BFA7-7CABF3092021}" destId="{D96AA0FF-3772-4C88-B9D9-D7702591B9A7}" srcOrd="0" destOrd="4" presId="urn:microsoft.com/office/officeart/2005/8/layout/list1"/>
    <dgm:cxn modelId="{12009D6F-1BC1-41D4-A188-AF6B8377558B}" srcId="{96F225B3-2268-4CB1-9A6D-DD3D78235A90}" destId="{005F57C6-0175-467B-962E-618707BDBB0D}" srcOrd="7" destOrd="0" parTransId="{B822ABE0-4ECA-4A2D-B289-7E924FF7C3D9}" sibTransId="{2B4EF00F-B33E-42A5-B2C3-1F8F4EC6EE58}"/>
    <dgm:cxn modelId="{A9E5467B-7545-4A46-9180-3B420E1FE972}" srcId="{96F225B3-2268-4CB1-9A6D-DD3D78235A90}" destId="{5441A7CF-A4C8-423B-BFA7-7CABF3092021}" srcOrd="4" destOrd="0" parTransId="{14DFA66C-3198-4A9A-9FBE-A980E0EA5F23}" sibTransId="{AD9B56B5-534E-4DE7-9E5E-B2D065AF84ED}"/>
    <dgm:cxn modelId="{98E5AC7D-827F-4FB2-A78A-1018D4A6B493}" type="presOf" srcId="{1E11E206-3F6C-4535-B4C2-1852A1175E7D}" destId="{1A148C7C-2DF7-4A3E-8B60-CD1BB656DEB0}" srcOrd="0" destOrd="0" presId="urn:microsoft.com/office/officeart/2005/8/layout/list1"/>
    <dgm:cxn modelId="{667C7982-07DA-481C-9497-BB8D1BD54CE6}" srcId="{1E11E206-3F6C-4535-B4C2-1852A1175E7D}" destId="{96F225B3-2268-4CB1-9A6D-DD3D78235A90}" srcOrd="0" destOrd="0" parTransId="{BB73B217-FF8F-4C8F-8CD2-4750708F0382}" sibTransId="{F7D5E32B-2816-47FB-95E5-01C708BBC493}"/>
    <dgm:cxn modelId="{A0BE478D-E7B1-4A4E-9E68-72BFB7ACEE1F}" type="presOf" srcId="{76EB91C6-F7F1-4EDB-BD27-C3A2C0A1736C}" destId="{D96AA0FF-3772-4C88-B9D9-D7702591B9A7}" srcOrd="0" destOrd="3" presId="urn:microsoft.com/office/officeart/2005/8/layout/list1"/>
    <dgm:cxn modelId="{A047B2C0-BC7B-40FC-9B84-9C02B6835992}" srcId="{96F225B3-2268-4CB1-9A6D-DD3D78235A90}" destId="{7F1B50D0-C8BC-4A06-9E19-3C3886B3E4E1}" srcOrd="5" destOrd="0" parTransId="{BA04B0D7-3D5C-4F7A-9C7C-95136E20F85E}" sibTransId="{CF1FAE16-FFFA-4CCA-97FE-A14B326C7DC5}"/>
    <dgm:cxn modelId="{16FB6CCA-CB32-45F7-9201-709782784D93}" type="presOf" srcId="{96F225B3-2268-4CB1-9A6D-DD3D78235A90}" destId="{626BC4C1-7783-44BE-91BE-44C956F5D34C}" srcOrd="0" destOrd="0" presId="urn:microsoft.com/office/officeart/2005/8/layout/list1"/>
    <dgm:cxn modelId="{A11E2FD2-8244-4BD0-A5CC-A442498D98F1}" srcId="{96F225B3-2268-4CB1-9A6D-DD3D78235A90}" destId="{406AB999-AC29-4009-A086-6ED9D3E8EAF2}" srcOrd="2" destOrd="0" parTransId="{BD29AAAC-6AF0-46E7-B153-727F11974FBD}" sibTransId="{2B09215F-A89A-4D65-9949-B8E1EA9E2BD7}"/>
    <dgm:cxn modelId="{2B935BDE-6CA6-4FB7-96AE-FDB5EDFDB501}" type="presOf" srcId="{8B051963-480D-4C9C-AE7E-F6CD633BA756}" destId="{D96AA0FF-3772-4C88-B9D9-D7702591B9A7}" srcOrd="0" destOrd="1" presId="urn:microsoft.com/office/officeart/2005/8/layout/list1"/>
    <dgm:cxn modelId="{F7EA77E1-FDB7-4D5D-BCAF-1E12512C1E86}" type="presOf" srcId="{96F225B3-2268-4CB1-9A6D-DD3D78235A90}" destId="{8B3DCA86-CC99-48ED-8764-6E81C7AE6BE9}" srcOrd="1" destOrd="0" presId="urn:microsoft.com/office/officeart/2005/8/layout/list1"/>
    <dgm:cxn modelId="{60D789E2-7A32-4437-8E2C-8B560B3784C0}" srcId="{96F225B3-2268-4CB1-9A6D-DD3D78235A90}" destId="{73381DCD-C269-4E6D-9AFB-BECEE2749D18}" srcOrd="0" destOrd="0" parTransId="{720D56F4-65FC-4CDA-8B3B-12DC7D227BE8}" sibTransId="{85349A43-5576-44C6-8D13-62F2BF5EFAFB}"/>
    <dgm:cxn modelId="{235F2E60-677B-44C0-A518-958DF4691A0E}" type="presParOf" srcId="{1A148C7C-2DF7-4A3E-8B60-CD1BB656DEB0}" destId="{75069D38-BA13-4431-99AF-CCCC3F150DA1}" srcOrd="0" destOrd="0" presId="urn:microsoft.com/office/officeart/2005/8/layout/list1"/>
    <dgm:cxn modelId="{6125DB4D-92C8-4E3C-A150-27250FAA2A20}" type="presParOf" srcId="{75069D38-BA13-4431-99AF-CCCC3F150DA1}" destId="{626BC4C1-7783-44BE-91BE-44C956F5D34C}" srcOrd="0" destOrd="0" presId="urn:microsoft.com/office/officeart/2005/8/layout/list1"/>
    <dgm:cxn modelId="{7BA45699-6B2C-40A6-980D-D399D568CBE9}" type="presParOf" srcId="{75069D38-BA13-4431-99AF-CCCC3F150DA1}" destId="{8B3DCA86-CC99-48ED-8764-6E81C7AE6BE9}" srcOrd="1" destOrd="0" presId="urn:microsoft.com/office/officeart/2005/8/layout/list1"/>
    <dgm:cxn modelId="{28954837-1E0E-441A-B41C-144A6E714BAE}" type="presParOf" srcId="{1A148C7C-2DF7-4A3E-8B60-CD1BB656DEB0}" destId="{8A917F7A-6EF6-4379-B9C9-8385463527DE}" srcOrd="1" destOrd="0" presId="urn:microsoft.com/office/officeart/2005/8/layout/list1"/>
    <dgm:cxn modelId="{7555952A-C465-4BF9-8957-CA20F221717B}" type="presParOf" srcId="{1A148C7C-2DF7-4A3E-8B60-CD1BB656DEB0}" destId="{D96AA0FF-3772-4C88-B9D9-D7702591B9A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2" loCatId="list" qsTypeId="urn:microsoft.com/office/officeart/2005/8/quickstyle/simple1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35CE50FE-FA6B-438A-BDBA-9B273E6736BA}">
      <dgm:prSet/>
      <dgm:spPr/>
      <dgm:t>
        <a:bodyPr/>
        <a:lstStyle/>
        <a:p>
          <a:pPr rtl="0"/>
          <a:r>
            <a:rPr lang="en-US" dirty="0"/>
            <a:t>DIALOG SOCIAL NATIONAL</a:t>
          </a:r>
        </a:p>
      </dgm:t>
    </dgm:pt>
    <dgm:pt modelId="{041EA2AA-79BF-4E81-BE26-7602451C547A}" type="parTrans" cxnId="{045A973B-2793-4233-B0DD-A06A4D9E568A}">
      <dgm:prSet/>
      <dgm:spPr/>
      <dgm:t>
        <a:bodyPr/>
        <a:lstStyle/>
        <a:p>
          <a:endParaRPr lang="en-US"/>
        </a:p>
      </dgm:t>
    </dgm:pt>
    <dgm:pt modelId="{5E917E99-E082-4E09-A2C0-44C12F971A6A}" type="sibTrans" cxnId="{045A973B-2793-4233-B0DD-A06A4D9E568A}">
      <dgm:prSet/>
      <dgm:spPr/>
      <dgm:t>
        <a:bodyPr/>
        <a:lstStyle/>
        <a:p>
          <a:endParaRPr lang="en-US"/>
        </a:p>
      </dgm:t>
    </dgm:pt>
    <dgm:pt modelId="{0CAD6BAE-C3D8-4C9E-99F7-B8721A5E98BA}">
      <dgm:prSet/>
      <dgm:spPr/>
      <dgm:t>
        <a:bodyPr/>
        <a:lstStyle/>
        <a:p>
          <a:pPr algn="just" rtl="0"/>
          <a:r>
            <a:rPr lang="en-GB" dirty="0" err="1"/>
            <a:t>Confuzie</a:t>
          </a:r>
          <a:r>
            <a:rPr lang="en-GB" dirty="0"/>
            <a:t> </a:t>
          </a:r>
          <a:r>
            <a:rPr lang="en-GB" dirty="0" err="1"/>
            <a:t>intre</a:t>
          </a:r>
          <a:r>
            <a:rPr lang="en-GB" dirty="0"/>
            <a:t> </a:t>
          </a:r>
          <a:r>
            <a:rPr lang="en-GB" dirty="0" err="1"/>
            <a:t>dialogul</a:t>
          </a:r>
          <a:r>
            <a:rPr lang="en-GB" dirty="0"/>
            <a:t> social si </a:t>
          </a:r>
          <a:r>
            <a:rPr lang="en-GB" dirty="0" err="1"/>
            <a:t>dialogul</a:t>
          </a:r>
          <a:r>
            <a:rPr lang="en-GB" dirty="0"/>
            <a:t> civic,</a:t>
          </a:r>
          <a:endParaRPr lang="en-US" dirty="0"/>
        </a:p>
      </dgm:t>
    </dgm:pt>
    <dgm:pt modelId="{8DB6AA9C-2239-43DF-9839-D6CB1D543D54}" type="parTrans" cxnId="{E3A69125-6FFB-45E4-9E9E-B6EA314C1766}">
      <dgm:prSet/>
      <dgm:spPr/>
      <dgm:t>
        <a:bodyPr/>
        <a:lstStyle/>
        <a:p>
          <a:endParaRPr lang="en-US"/>
        </a:p>
      </dgm:t>
    </dgm:pt>
    <dgm:pt modelId="{24056423-FE4B-4F8C-AC4A-01D94F90392B}" type="sibTrans" cxnId="{E3A69125-6FFB-45E4-9E9E-B6EA314C1766}">
      <dgm:prSet/>
      <dgm:spPr/>
      <dgm:t>
        <a:bodyPr/>
        <a:lstStyle/>
        <a:p>
          <a:endParaRPr lang="en-US"/>
        </a:p>
      </dgm:t>
    </dgm:pt>
    <dgm:pt modelId="{FAB0D79A-6A73-465B-8361-1FE36EEDCA6C}">
      <dgm:prSet/>
      <dgm:spPr/>
      <dgm:t>
        <a:bodyPr/>
        <a:lstStyle/>
        <a:p>
          <a:pPr rtl="0"/>
          <a:r>
            <a:rPr lang="en-US" dirty="0"/>
            <a:t>DIALOG SOCIAL SECTORIAL</a:t>
          </a:r>
        </a:p>
      </dgm:t>
    </dgm:pt>
    <dgm:pt modelId="{33450DC6-26F7-411A-BD9F-F57016F3B766}" type="parTrans" cxnId="{A2F622A2-E4DB-4477-942D-FD44AEB4E764}">
      <dgm:prSet/>
      <dgm:spPr/>
      <dgm:t>
        <a:bodyPr/>
        <a:lstStyle/>
        <a:p>
          <a:endParaRPr lang="en-US"/>
        </a:p>
      </dgm:t>
    </dgm:pt>
    <dgm:pt modelId="{5104A0D4-D885-4FBB-8599-D9DDBD387BC4}" type="sibTrans" cxnId="{A2F622A2-E4DB-4477-942D-FD44AEB4E764}">
      <dgm:prSet/>
      <dgm:spPr/>
      <dgm:t>
        <a:bodyPr/>
        <a:lstStyle/>
        <a:p>
          <a:endParaRPr lang="en-US"/>
        </a:p>
      </dgm:t>
    </dgm:pt>
    <dgm:pt modelId="{69C06211-77AB-4945-9617-FE72D514367D}">
      <dgm:prSet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t-BR" dirty="0">
              <a:ea typeface="+mn-ea"/>
              <a:cs typeface="+mn-cs"/>
            </a:rPr>
            <a:t>Continua reducere ca intensitate,</a:t>
          </a:r>
          <a:endParaRPr lang="en-US" dirty="0"/>
        </a:p>
      </dgm:t>
    </dgm:pt>
    <dgm:pt modelId="{E4A86DB6-52D1-44D9-9B48-953F9A9F4DCE}" type="parTrans" cxnId="{768DF3E5-91D6-43C5-9FA3-C64C84C67A26}">
      <dgm:prSet/>
      <dgm:spPr/>
      <dgm:t>
        <a:bodyPr/>
        <a:lstStyle/>
        <a:p>
          <a:endParaRPr lang="en-US"/>
        </a:p>
      </dgm:t>
    </dgm:pt>
    <dgm:pt modelId="{B618DDCC-A5A9-44B3-AC48-7ED49C7AFCBB}" type="sibTrans" cxnId="{768DF3E5-91D6-43C5-9FA3-C64C84C67A26}">
      <dgm:prSet/>
      <dgm:spPr/>
      <dgm:t>
        <a:bodyPr/>
        <a:lstStyle/>
        <a:p>
          <a:endParaRPr lang="en-US"/>
        </a:p>
      </dgm:t>
    </dgm:pt>
    <dgm:pt modelId="{7F165385-0D3C-4454-9E3A-362A91CA581C}">
      <dgm:prSet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dirty="0" err="1">
              <a:ea typeface="+mn-ea"/>
              <a:cs typeface="+mn-cs"/>
            </a:rPr>
            <a:t>Mecanismul</a:t>
          </a:r>
          <a:r>
            <a:rPr lang="es-ES" dirty="0">
              <a:ea typeface="+mn-ea"/>
              <a:cs typeface="+mn-cs"/>
            </a:rPr>
            <a:t> de </a:t>
          </a:r>
          <a:r>
            <a:rPr lang="es-ES" dirty="0" err="1">
              <a:ea typeface="+mn-ea"/>
              <a:cs typeface="+mn-cs"/>
            </a:rPr>
            <a:t>extindere</a:t>
          </a:r>
          <a:r>
            <a:rPr lang="es-ES" dirty="0">
              <a:ea typeface="+mn-ea"/>
              <a:cs typeface="+mn-cs"/>
            </a:rPr>
            <a:t> s-a </a:t>
          </a:r>
          <a:r>
            <a:rPr lang="es-ES" dirty="0" err="1">
              <a:ea typeface="+mn-ea"/>
              <a:cs typeface="+mn-cs"/>
            </a:rPr>
            <a:t>dovedit</a:t>
          </a:r>
          <a:r>
            <a:rPr lang="es-ES" dirty="0">
              <a:ea typeface="+mn-ea"/>
              <a:cs typeface="+mn-cs"/>
            </a:rPr>
            <a:t> a fi </a:t>
          </a:r>
          <a:r>
            <a:rPr lang="es-ES" dirty="0" err="1">
              <a:ea typeface="+mn-ea"/>
              <a:cs typeface="+mn-cs"/>
            </a:rPr>
            <a:t>unul</a:t>
          </a:r>
          <a:r>
            <a:rPr lang="es-ES" dirty="0">
              <a:ea typeface="+mn-ea"/>
              <a:cs typeface="+mn-cs"/>
            </a:rPr>
            <a:t> </a:t>
          </a:r>
          <a:r>
            <a:rPr lang="es-ES" dirty="0" err="1">
              <a:ea typeface="+mn-ea"/>
              <a:cs typeface="+mn-cs"/>
            </a:rPr>
            <a:t>nefunctional</a:t>
          </a:r>
          <a:r>
            <a:rPr lang="es-ES" dirty="0">
              <a:ea typeface="+mn-ea"/>
              <a:cs typeface="+mn-cs"/>
            </a:rPr>
            <a:t>,</a:t>
          </a:r>
          <a:endParaRPr lang="en-GB" dirty="0">
            <a:ea typeface="+mn-ea"/>
            <a:cs typeface="+mn-cs"/>
          </a:endParaRPr>
        </a:p>
      </dgm:t>
    </dgm:pt>
    <dgm:pt modelId="{0EACBE28-1C68-4894-A523-468BBDFBA82C}" type="parTrans" cxnId="{62539549-76ED-4EAF-B76F-B9C7499CA32B}">
      <dgm:prSet/>
      <dgm:spPr/>
      <dgm:t>
        <a:bodyPr/>
        <a:lstStyle/>
        <a:p>
          <a:endParaRPr lang="en-GB"/>
        </a:p>
      </dgm:t>
    </dgm:pt>
    <dgm:pt modelId="{970627C2-7A65-4564-B9C0-F24CC6E29EF6}" type="sibTrans" cxnId="{62539549-76ED-4EAF-B76F-B9C7499CA32B}">
      <dgm:prSet/>
      <dgm:spPr/>
      <dgm:t>
        <a:bodyPr/>
        <a:lstStyle/>
        <a:p>
          <a:endParaRPr lang="en-GB"/>
        </a:p>
      </dgm:t>
    </dgm:pt>
    <dgm:pt modelId="{8059F935-5117-4310-881D-D94492D17275}">
      <dgm:prSet/>
      <dgm:spPr/>
      <dgm:t>
        <a:bodyPr/>
        <a:lstStyle/>
        <a:p>
          <a:pPr algn="just" rtl="0"/>
          <a:r>
            <a:rPr lang="en-US" dirty="0" err="1"/>
            <a:t>Lipsa</a:t>
          </a:r>
          <a:r>
            <a:rPr lang="en-US" dirty="0"/>
            <a:t> </a:t>
          </a:r>
          <a:r>
            <a:rPr lang="en-US" dirty="0" err="1"/>
            <a:t>incredere</a:t>
          </a:r>
          <a:r>
            <a:rPr lang="en-US" dirty="0"/>
            <a:t> </a:t>
          </a:r>
          <a:r>
            <a:rPr lang="en-US" dirty="0" err="1"/>
            <a:t>intre</a:t>
          </a:r>
          <a:r>
            <a:rPr lang="en-US" dirty="0"/>
            <a:t> </a:t>
          </a:r>
          <a:r>
            <a:rPr lang="en-US" dirty="0" err="1"/>
            <a:t>parteneri</a:t>
          </a:r>
          <a:r>
            <a:rPr lang="en-US" dirty="0"/>
            <a:t>,</a:t>
          </a:r>
        </a:p>
      </dgm:t>
    </dgm:pt>
    <dgm:pt modelId="{6350F13D-F8A0-4E3C-A0B1-C49039FA9ECD}" type="parTrans" cxnId="{E56E18FC-DB87-4071-A809-1E19B4238AD3}">
      <dgm:prSet/>
      <dgm:spPr/>
      <dgm:t>
        <a:bodyPr/>
        <a:lstStyle/>
        <a:p>
          <a:endParaRPr lang="en-GB"/>
        </a:p>
      </dgm:t>
    </dgm:pt>
    <dgm:pt modelId="{07CE638B-F586-4F9A-B113-63B4B8E7D45A}" type="sibTrans" cxnId="{E56E18FC-DB87-4071-A809-1E19B4238AD3}">
      <dgm:prSet/>
      <dgm:spPr/>
      <dgm:t>
        <a:bodyPr/>
        <a:lstStyle/>
        <a:p>
          <a:endParaRPr lang="en-GB"/>
        </a:p>
      </dgm:t>
    </dgm:pt>
    <dgm:pt modelId="{7786BE5B-DE72-47A6-B756-FBDB5B0BF1A8}">
      <dgm:prSet/>
      <dgm:spPr/>
      <dgm:t>
        <a:bodyPr/>
        <a:lstStyle/>
        <a:p>
          <a:pPr algn="just" rtl="0"/>
          <a:r>
            <a:rPr lang="en-US" dirty="0" err="1"/>
            <a:t>Lipsa</a:t>
          </a:r>
          <a:r>
            <a:rPr lang="en-US" dirty="0"/>
            <a:t> </a:t>
          </a:r>
          <a:r>
            <a:rPr lang="en-US" dirty="0" err="1"/>
            <a:t>capacitatii</a:t>
          </a:r>
          <a:r>
            <a:rPr lang="en-US" dirty="0"/>
            <a:t> </a:t>
          </a:r>
          <a:r>
            <a:rPr lang="en-US" dirty="0" err="1"/>
            <a:t>institutionale</a:t>
          </a:r>
          <a:r>
            <a:rPr lang="en-US" dirty="0"/>
            <a:t> a </a:t>
          </a:r>
          <a:r>
            <a:rPr lang="en-US" dirty="0" err="1"/>
            <a:t>partenerilor</a:t>
          </a:r>
          <a:r>
            <a:rPr lang="en-US" dirty="0"/>
            <a:t> </a:t>
          </a:r>
          <a:r>
            <a:rPr lang="en-US" dirty="0" err="1"/>
            <a:t>sociali</a:t>
          </a:r>
          <a:r>
            <a:rPr lang="en-US" dirty="0"/>
            <a:t>,</a:t>
          </a:r>
        </a:p>
      </dgm:t>
    </dgm:pt>
    <dgm:pt modelId="{A278DC75-4C04-4CBB-8ACE-49095465239B}" type="parTrans" cxnId="{76FB7891-917A-486A-B45D-D03295A4FEA5}">
      <dgm:prSet/>
      <dgm:spPr/>
      <dgm:t>
        <a:bodyPr/>
        <a:lstStyle/>
        <a:p>
          <a:endParaRPr lang="en-GB"/>
        </a:p>
      </dgm:t>
    </dgm:pt>
    <dgm:pt modelId="{080E7F8D-194A-43C5-B856-CDC1B24711B9}" type="sibTrans" cxnId="{76FB7891-917A-486A-B45D-D03295A4FEA5}">
      <dgm:prSet/>
      <dgm:spPr/>
      <dgm:t>
        <a:bodyPr/>
        <a:lstStyle/>
        <a:p>
          <a:endParaRPr lang="en-GB"/>
        </a:p>
      </dgm:t>
    </dgm:pt>
    <dgm:pt modelId="{C436541B-52F2-4CFC-B47A-011464B6DCC5}">
      <dgm:prSet/>
      <dgm:spPr/>
      <dgm:t>
        <a:bodyPr/>
        <a:lstStyle/>
        <a:p>
          <a:pPr algn="just" rtl="0"/>
          <a:r>
            <a:rPr lang="en-US" dirty="0" err="1"/>
            <a:t>Lipsa</a:t>
          </a:r>
          <a:r>
            <a:rPr lang="en-US" dirty="0"/>
            <a:t> </a:t>
          </a:r>
          <a:r>
            <a:rPr lang="en-US" dirty="0" err="1"/>
            <a:t>mecanisme</a:t>
          </a:r>
          <a:r>
            <a:rPr lang="en-US" dirty="0"/>
            <a:t> de </a:t>
          </a:r>
          <a:r>
            <a:rPr lang="en-US" dirty="0" err="1"/>
            <a:t>monitorizare</a:t>
          </a:r>
          <a:r>
            <a:rPr lang="en-US" dirty="0"/>
            <a:t> a </a:t>
          </a:r>
          <a:r>
            <a:rPr lang="en-US" dirty="0" err="1"/>
            <a:t>dialogului</a:t>
          </a:r>
          <a:r>
            <a:rPr lang="en-US" dirty="0"/>
            <a:t> social,</a:t>
          </a:r>
        </a:p>
      </dgm:t>
    </dgm:pt>
    <dgm:pt modelId="{F24FF3A4-8D06-47AE-B0F4-3AC1DC731EDB}" type="parTrans" cxnId="{047B28EC-BF41-41C6-9685-123396D12DEF}">
      <dgm:prSet/>
      <dgm:spPr/>
      <dgm:t>
        <a:bodyPr/>
        <a:lstStyle/>
        <a:p>
          <a:endParaRPr lang="en-GB"/>
        </a:p>
      </dgm:t>
    </dgm:pt>
    <dgm:pt modelId="{CE9346CD-A074-4B53-B032-0466B9603701}" type="sibTrans" cxnId="{047B28EC-BF41-41C6-9685-123396D12DEF}">
      <dgm:prSet/>
      <dgm:spPr/>
      <dgm:t>
        <a:bodyPr/>
        <a:lstStyle/>
        <a:p>
          <a:endParaRPr lang="en-GB"/>
        </a:p>
      </dgm:t>
    </dgm:pt>
    <dgm:pt modelId="{46F57090-15DB-4418-83ED-E5798ED1BF02}">
      <dgm:prSet/>
      <dgm:spPr/>
      <dgm:t>
        <a:bodyPr/>
        <a:lstStyle/>
        <a:p>
          <a:pPr algn="just" rtl="0"/>
          <a:r>
            <a:rPr lang="en-US" dirty="0" err="1"/>
            <a:t>Lipsa</a:t>
          </a:r>
          <a:r>
            <a:rPr lang="en-US" dirty="0"/>
            <a:t> </a:t>
          </a:r>
          <a:r>
            <a:rPr lang="en-US" dirty="0" err="1"/>
            <a:t>vointei</a:t>
          </a:r>
          <a:r>
            <a:rPr lang="en-US" dirty="0"/>
            <a:t> </a:t>
          </a:r>
          <a:r>
            <a:rPr lang="en-US" dirty="0" err="1"/>
            <a:t>politica</a:t>
          </a:r>
          <a:r>
            <a:rPr lang="en-US" dirty="0"/>
            <a:t> </a:t>
          </a:r>
          <a:r>
            <a:rPr lang="en-US" dirty="0" err="1"/>
            <a:t>pentru</a:t>
          </a:r>
          <a:r>
            <a:rPr lang="en-US" dirty="0"/>
            <a:t> </a:t>
          </a:r>
          <a:r>
            <a:rPr lang="en-US" dirty="0" err="1"/>
            <a:t>derularea</a:t>
          </a:r>
          <a:r>
            <a:rPr lang="en-US" dirty="0"/>
            <a:t> si </a:t>
          </a:r>
          <a:r>
            <a:rPr lang="en-US" dirty="0" err="1"/>
            <a:t>valorificarea</a:t>
          </a:r>
          <a:r>
            <a:rPr lang="en-US" dirty="0"/>
            <a:t> </a:t>
          </a:r>
          <a:r>
            <a:rPr lang="en-US" dirty="0" err="1"/>
            <a:t>dialogului</a:t>
          </a:r>
          <a:r>
            <a:rPr lang="en-US" dirty="0"/>
            <a:t> social,</a:t>
          </a:r>
        </a:p>
      </dgm:t>
    </dgm:pt>
    <dgm:pt modelId="{17DFF2EA-E908-41D9-A7A2-07F31E33C955}" type="parTrans" cxnId="{43B21F96-CE4E-4376-A74F-DD3A58ECC840}">
      <dgm:prSet/>
      <dgm:spPr/>
      <dgm:t>
        <a:bodyPr/>
        <a:lstStyle/>
        <a:p>
          <a:endParaRPr lang="en-GB"/>
        </a:p>
      </dgm:t>
    </dgm:pt>
    <dgm:pt modelId="{6D8E915C-FF66-40B5-80C4-A18AEF6FAD43}" type="sibTrans" cxnId="{43B21F96-CE4E-4376-A74F-DD3A58ECC840}">
      <dgm:prSet/>
      <dgm:spPr/>
      <dgm:t>
        <a:bodyPr/>
        <a:lstStyle/>
        <a:p>
          <a:endParaRPr lang="en-GB"/>
        </a:p>
      </dgm:t>
    </dgm:pt>
    <dgm:pt modelId="{1833921F-B54A-4688-8A45-483F361DDCA5}">
      <dgm:prSet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dirty="0" err="1"/>
            <a:t>Lipsa</a:t>
          </a:r>
          <a:r>
            <a:rPr lang="en-US" dirty="0"/>
            <a:t> </a:t>
          </a:r>
          <a:r>
            <a:rPr lang="en-US" dirty="0" err="1"/>
            <a:t>partenerilor</a:t>
          </a:r>
          <a:r>
            <a:rPr lang="en-US" dirty="0"/>
            <a:t> </a:t>
          </a:r>
          <a:r>
            <a:rPr lang="en-US" dirty="0" err="1"/>
            <a:t>reprezentativi</a:t>
          </a:r>
          <a:r>
            <a:rPr lang="en-US" dirty="0"/>
            <a:t> </a:t>
          </a:r>
          <a:r>
            <a:rPr lang="en-US" dirty="0" err="1"/>
            <a:t>pentru</a:t>
          </a:r>
          <a:r>
            <a:rPr lang="en-US" dirty="0"/>
            <a:t> a </a:t>
          </a:r>
          <a:r>
            <a:rPr lang="en-US" dirty="0" err="1"/>
            <a:t>initia</a:t>
          </a:r>
          <a:r>
            <a:rPr lang="en-US" dirty="0"/>
            <a:t> </a:t>
          </a:r>
          <a:r>
            <a:rPr lang="en-US" dirty="0" err="1"/>
            <a:t>procesul</a:t>
          </a:r>
          <a:r>
            <a:rPr lang="en-US" dirty="0"/>
            <a:t> </a:t>
          </a:r>
          <a:r>
            <a:rPr lang="en-US" dirty="0" err="1"/>
            <a:t>negocierilor</a:t>
          </a:r>
          <a:r>
            <a:rPr lang="en-US" dirty="0"/>
            <a:t> </a:t>
          </a:r>
          <a:r>
            <a:rPr lang="en-US" dirty="0" err="1"/>
            <a:t>colective</a:t>
          </a:r>
          <a:r>
            <a:rPr lang="en-US" dirty="0"/>
            <a:t>,</a:t>
          </a:r>
        </a:p>
      </dgm:t>
    </dgm:pt>
    <dgm:pt modelId="{C3052DD2-7AE4-4B52-A409-4E6416903C8C}" type="parTrans" cxnId="{52272CD7-9E43-4A9A-B386-C824F4AAC060}">
      <dgm:prSet/>
      <dgm:spPr/>
      <dgm:t>
        <a:bodyPr/>
        <a:lstStyle/>
        <a:p>
          <a:endParaRPr lang="en-GB"/>
        </a:p>
      </dgm:t>
    </dgm:pt>
    <dgm:pt modelId="{BC591501-60CA-40D7-A2C2-CD0095BB2A65}" type="sibTrans" cxnId="{52272CD7-9E43-4A9A-B386-C824F4AAC060}">
      <dgm:prSet/>
      <dgm:spPr/>
      <dgm:t>
        <a:bodyPr/>
        <a:lstStyle/>
        <a:p>
          <a:endParaRPr lang="en-GB"/>
        </a:p>
      </dgm:t>
    </dgm:pt>
    <dgm:pt modelId="{CAE13AA5-DE57-40BD-BCBE-61D8C5632F10}">
      <dgm:prSet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GB" dirty="0">
              <a:ea typeface="+mn-ea"/>
              <a:cs typeface="+mn-cs"/>
            </a:rPr>
            <a:t>Nu </a:t>
          </a:r>
          <a:r>
            <a:rPr lang="en-GB" dirty="0" err="1">
              <a:ea typeface="+mn-ea"/>
              <a:cs typeface="+mn-cs"/>
            </a:rPr>
            <a:t>exista</a:t>
          </a:r>
          <a:r>
            <a:rPr lang="en-GB" dirty="0">
              <a:ea typeface="+mn-ea"/>
              <a:cs typeface="+mn-cs"/>
            </a:rPr>
            <a:t> </a:t>
          </a:r>
          <a:r>
            <a:rPr lang="en-GB" dirty="0" err="1">
              <a:ea typeface="+mn-ea"/>
              <a:cs typeface="+mn-cs"/>
            </a:rPr>
            <a:t>suficient</a:t>
          </a:r>
          <a:r>
            <a:rPr lang="en-GB" dirty="0">
              <a:ea typeface="+mn-ea"/>
              <a:cs typeface="+mn-cs"/>
            </a:rPr>
            <a:t> </a:t>
          </a:r>
          <a:r>
            <a:rPr lang="en-GB" dirty="0" err="1">
              <a:ea typeface="+mn-ea"/>
              <a:cs typeface="+mn-cs"/>
            </a:rPr>
            <a:t>interes</a:t>
          </a:r>
          <a:r>
            <a:rPr lang="en-GB" dirty="0">
              <a:ea typeface="+mn-ea"/>
              <a:cs typeface="+mn-cs"/>
            </a:rPr>
            <a:t> </a:t>
          </a:r>
          <a:r>
            <a:rPr lang="en-GB" dirty="0" err="1">
              <a:ea typeface="+mn-ea"/>
              <a:cs typeface="+mn-cs"/>
            </a:rPr>
            <a:t>pentru</a:t>
          </a:r>
          <a:r>
            <a:rPr lang="en-GB" dirty="0">
              <a:ea typeface="+mn-ea"/>
              <a:cs typeface="+mn-cs"/>
            </a:rPr>
            <a:t> </a:t>
          </a:r>
          <a:r>
            <a:rPr lang="en-GB" dirty="0" err="1">
              <a:ea typeface="+mn-ea"/>
              <a:cs typeface="+mn-cs"/>
            </a:rPr>
            <a:t>parteneri</a:t>
          </a:r>
          <a:r>
            <a:rPr lang="en-GB" dirty="0">
              <a:ea typeface="+mn-ea"/>
              <a:cs typeface="+mn-cs"/>
            </a:rPr>
            <a:t> </a:t>
          </a:r>
          <a:r>
            <a:rPr lang="en-GB" dirty="0" err="1">
              <a:ea typeface="+mn-ea"/>
              <a:cs typeface="+mn-cs"/>
            </a:rPr>
            <a:t>pentru</a:t>
          </a:r>
          <a:r>
            <a:rPr lang="en-GB" dirty="0">
              <a:ea typeface="+mn-ea"/>
              <a:cs typeface="+mn-cs"/>
            </a:rPr>
            <a:t> a-si </a:t>
          </a:r>
          <a:r>
            <a:rPr lang="en-GB" dirty="0" err="1">
              <a:ea typeface="+mn-ea"/>
              <a:cs typeface="+mn-cs"/>
            </a:rPr>
            <a:t>obtine</a:t>
          </a:r>
          <a:r>
            <a:rPr lang="en-GB" dirty="0">
              <a:ea typeface="+mn-ea"/>
              <a:cs typeface="+mn-cs"/>
            </a:rPr>
            <a:t> </a:t>
          </a:r>
          <a:r>
            <a:rPr lang="en-GB" dirty="0" err="1">
              <a:ea typeface="+mn-ea"/>
              <a:cs typeface="+mn-cs"/>
            </a:rPr>
            <a:t>reprezentativitatea</a:t>
          </a:r>
          <a:r>
            <a:rPr lang="en-GB" dirty="0">
              <a:ea typeface="+mn-ea"/>
              <a:cs typeface="+mn-cs"/>
            </a:rPr>
            <a:t> la </a:t>
          </a:r>
          <a:r>
            <a:rPr lang="en-GB" dirty="0" err="1">
              <a:ea typeface="+mn-ea"/>
              <a:cs typeface="+mn-cs"/>
            </a:rPr>
            <a:t>nivel</a:t>
          </a:r>
          <a:r>
            <a:rPr lang="en-GB" dirty="0">
              <a:ea typeface="+mn-ea"/>
              <a:cs typeface="+mn-cs"/>
            </a:rPr>
            <a:t> sectorial.</a:t>
          </a:r>
        </a:p>
      </dgm:t>
    </dgm:pt>
    <dgm:pt modelId="{C61AD5F5-4ED3-458C-9F28-B6C1D0AF79B8}" type="parTrans" cxnId="{8A33D0C3-44D0-4DD5-AE2A-09A9E928343A}">
      <dgm:prSet/>
      <dgm:spPr/>
      <dgm:t>
        <a:bodyPr/>
        <a:lstStyle/>
        <a:p>
          <a:endParaRPr lang="en-GB"/>
        </a:p>
      </dgm:t>
    </dgm:pt>
    <dgm:pt modelId="{BC9170D4-7C69-45D5-8FD7-4FB16B079DC9}" type="sibTrans" cxnId="{8A33D0C3-44D0-4DD5-AE2A-09A9E928343A}">
      <dgm:prSet/>
      <dgm:spPr/>
      <dgm:t>
        <a:bodyPr/>
        <a:lstStyle/>
        <a:p>
          <a:endParaRPr lang="en-GB"/>
        </a:p>
      </dgm:t>
    </dgm:pt>
    <dgm:pt modelId="{5DAC1605-9A6B-469A-AC1E-BD510DFC6676}">
      <dgm:prSet/>
      <dgm:spPr/>
      <dgm:t>
        <a:bodyPr/>
        <a:lstStyle/>
        <a:p>
          <a:pPr algn="just" rtl="0"/>
          <a:r>
            <a:rPr lang="en-US" dirty="0" err="1"/>
            <a:t>Lipsa</a:t>
          </a:r>
          <a:r>
            <a:rPr lang="en-US" dirty="0"/>
            <a:t> de </a:t>
          </a:r>
          <a:r>
            <a:rPr lang="en-US" dirty="0" err="1"/>
            <a:t>interes</a:t>
          </a:r>
          <a:r>
            <a:rPr lang="en-US" dirty="0"/>
            <a:t> </a:t>
          </a:r>
          <a:r>
            <a:rPr lang="en-US" dirty="0" err="1"/>
            <a:t>pentru</a:t>
          </a:r>
          <a:r>
            <a:rPr lang="en-US" dirty="0"/>
            <a:t> a </a:t>
          </a:r>
          <a:r>
            <a:rPr lang="en-US" dirty="0" err="1"/>
            <a:t>asigura</a:t>
          </a:r>
          <a:r>
            <a:rPr lang="en-US" dirty="0"/>
            <a:t> </a:t>
          </a:r>
          <a:r>
            <a:rPr lang="en-US" dirty="0" err="1"/>
            <a:t>functionarea</a:t>
          </a:r>
          <a:r>
            <a:rPr lang="en-US" dirty="0"/>
            <a:t> </a:t>
          </a:r>
          <a:r>
            <a:rPr lang="en-US" dirty="0" err="1"/>
            <a:t>adecvata</a:t>
          </a:r>
          <a:r>
            <a:rPr lang="en-US" dirty="0"/>
            <a:t> a </a:t>
          </a:r>
          <a:r>
            <a:rPr lang="en-US" dirty="0" err="1"/>
            <a:t>structurilor</a:t>
          </a:r>
          <a:r>
            <a:rPr lang="en-US" dirty="0"/>
            <a:t> de dialog.</a:t>
          </a:r>
        </a:p>
      </dgm:t>
    </dgm:pt>
    <dgm:pt modelId="{1B3FC629-2BB4-4D36-820C-61D8998D5822}" type="parTrans" cxnId="{72AA6480-C9A0-4AC1-9A33-94183C99682A}">
      <dgm:prSet/>
      <dgm:spPr/>
      <dgm:t>
        <a:bodyPr/>
        <a:lstStyle/>
        <a:p>
          <a:endParaRPr lang="en-GB"/>
        </a:p>
      </dgm:t>
    </dgm:pt>
    <dgm:pt modelId="{DA69E7F1-D957-4D05-A747-F308E3E4FC7E}" type="sibTrans" cxnId="{72AA6480-C9A0-4AC1-9A33-94183C99682A}">
      <dgm:prSet/>
      <dgm:spPr/>
      <dgm:t>
        <a:bodyPr/>
        <a:lstStyle/>
        <a:p>
          <a:endParaRPr lang="en-GB"/>
        </a:p>
      </dgm:t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</dgm:pt>
    <dgm:pt modelId="{9ADB6F5D-9C9F-48E8-BA73-30A7CB91DDA9}" type="pres">
      <dgm:prSet presAssocID="{35CE50FE-FA6B-438A-BDBA-9B273E6736BA}" presName="parentLin" presStyleCnt="0"/>
      <dgm:spPr/>
    </dgm:pt>
    <dgm:pt modelId="{1DA2DBA8-FF13-4046-9A4B-FA26A7A8AE04}" type="pres">
      <dgm:prSet presAssocID="{35CE50FE-FA6B-438A-BDBA-9B273E6736BA}" presName="parentLeftMargin" presStyleLbl="node1" presStyleIdx="0" presStyleCnt="2"/>
      <dgm:spPr/>
    </dgm:pt>
    <dgm:pt modelId="{E022AD64-6C14-41D5-BC9F-2BFBC0D6C3E0}" type="pres">
      <dgm:prSet presAssocID="{35CE50FE-FA6B-438A-BDBA-9B273E6736BA}" presName="parentText" presStyleLbl="node1" presStyleIdx="0" presStyleCnt="2" custScaleX="10269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A1C4785-F717-46FE-9168-8C8D21641086}" type="pres">
      <dgm:prSet presAssocID="{35CE50FE-FA6B-438A-BDBA-9B273E6736BA}" presName="negativeSpace" presStyleCnt="0"/>
      <dgm:spPr/>
    </dgm:pt>
    <dgm:pt modelId="{F901923D-E6E1-47FE-BE41-8B8C66EFA3AF}" type="pres">
      <dgm:prSet presAssocID="{35CE50FE-FA6B-438A-BDBA-9B273E6736BA}" presName="childText" presStyleLbl="alignAcc1" presStyleIdx="0" presStyleCnt="2">
        <dgm:presLayoutVars>
          <dgm:bulletEnabled val="1"/>
        </dgm:presLayoutVars>
      </dgm:prSet>
      <dgm:spPr/>
    </dgm:pt>
    <dgm:pt modelId="{CC18E8B9-19B1-4F96-A127-5A94E08F615B}" type="pres">
      <dgm:prSet presAssocID="{5E917E99-E082-4E09-A2C0-44C12F971A6A}" presName="spaceBetweenRectangles" presStyleCnt="0"/>
      <dgm:spPr/>
    </dgm:pt>
    <dgm:pt modelId="{EE85961F-4A4D-4EDE-855D-760D922C48F6}" type="pres">
      <dgm:prSet presAssocID="{FAB0D79A-6A73-465B-8361-1FE36EEDCA6C}" presName="parentLin" presStyleCnt="0"/>
      <dgm:spPr/>
    </dgm:pt>
    <dgm:pt modelId="{2234A398-5A18-440A-9B31-5D99EC30BE8C}" type="pres">
      <dgm:prSet presAssocID="{FAB0D79A-6A73-465B-8361-1FE36EEDCA6C}" presName="parentLeftMargin" presStyleLbl="node1" presStyleIdx="0" presStyleCnt="2"/>
      <dgm:spPr/>
    </dgm:pt>
    <dgm:pt modelId="{51995420-F191-467D-9BF2-AC4D4D44A822}" type="pres">
      <dgm:prSet presAssocID="{FAB0D79A-6A73-465B-8361-1FE36EEDCA6C}" presName="parentText" presStyleLbl="node1" presStyleIdx="1" presStyleCnt="2" custScaleX="9466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93798D40-17A4-4F60-925E-8DD017A1743F}" type="pres">
      <dgm:prSet presAssocID="{FAB0D79A-6A73-465B-8361-1FE36EEDCA6C}" presName="negativeSpace" presStyleCnt="0"/>
      <dgm:spPr/>
    </dgm:pt>
    <dgm:pt modelId="{3C6D13E9-035D-48C2-B157-0FA2B30F21B6}" type="pres">
      <dgm:prSet presAssocID="{FAB0D79A-6A73-465B-8361-1FE36EEDCA6C}" presName="childText" presStyleLbl="alignAcc1" presStyleIdx="1" presStyleCnt="2">
        <dgm:presLayoutVars>
          <dgm:bulletEnabled val="1"/>
        </dgm:presLayoutVars>
      </dgm:prSet>
      <dgm:spPr/>
    </dgm:pt>
  </dgm:ptLst>
  <dgm:cxnLst>
    <dgm:cxn modelId="{01A64703-2DD0-45BE-B51C-8FB6746E3CA9}" type="presOf" srcId="{FAB0D79A-6A73-465B-8361-1FE36EEDCA6C}" destId="{2234A398-5A18-440A-9B31-5D99EC30BE8C}" srcOrd="0" destOrd="0" presId="urn:microsoft.com/office/officeart/2005/8/layout/list1#2"/>
    <dgm:cxn modelId="{BA8F3F22-8D44-49CE-8C07-60524E994E38}" type="presOf" srcId="{FAB0D79A-6A73-465B-8361-1FE36EEDCA6C}" destId="{51995420-F191-467D-9BF2-AC4D4D44A822}" srcOrd="1" destOrd="0" presId="urn:microsoft.com/office/officeart/2005/8/layout/list1#2"/>
    <dgm:cxn modelId="{E3A69125-6FFB-45E4-9E9E-B6EA314C1766}" srcId="{35CE50FE-FA6B-438A-BDBA-9B273E6736BA}" destId="{0CAD6BAE-C3D8-4C9E-99F7-B8721A5E98BA}" srcOrd="0" destOrd="0" parTransId="{8DB6AA9C-2239-43DF-9839-D6CB1D543D54}" sibTransId="{24056423-FE4B-4F8C-AC4A-01D94F90392B}"/>
    <dgm:cxn modelId="{57D9B837-C1F0-4173-BC9B-78F906992C96}" type="presOf" srcId="{0CAD6BAE-C3D8-4C9E-99F7-B8721A5E98BA}" destId="{F901923D-E6E1-47FE-BE41-8B8C66EFA3AF}" srcOrd="0" destOrd="0" presId="urn:microsoft.com/office/officeart/2005/8/layout/list1#2"/>
    <dgm:cxn modelId="{045A973B-2793-4233-B0DD-A06A4D9E568A}" srcId="{B7B4D503-0B80-4460-922F-678D7B3B9A0D}" destId="{35CE50FE-FA6B-438A-BDBA-9B273E6736BA}" srcOrd="0" destOrd="0" parTransId="{041EA2AA-79BF-4E81-BE26-7602451C547A}" sibTransId="{5E917E99-E082-4E09-A2C0-44C12F971A6A}"/>
    <dgm:cxn modelId="{380EA165-AA28-4A5A-8305-91CF81E16DEA}" type="presOf" srcId="{8059F935-5117-4310-881D-D94492D17275}" destId="{F901923D-E6E1-47FE-BE41-8B8C66EFA3AF}" srcOrd="0" destOrd="1" presId="urn:microsoft.com/office/officeart/2005/8/layout/list1#2"/>
    <dgm:cxn modelId="{66147047-F7EB-48EF-A815-D43A73E7D27A}" type="presOf" srcId="{5DAC1605-9A6B-469A-AC1E-BD510DFC6676}" destId="{F901923D-E6E1-47FE-BE41-8B8C66EFA3AF}" srcOrd="0" destOrd="5" presId="urn:microsoft.com/office/officeart/2005/8/layout/list1#2"/>
    <dgm:cxn modelId="{62539549-76ED-4EAF-B76F-B9C7499CA32B}" srcId="{FAB0D79A-6A73-465B-8361-1FE36EEDCA6C}" destId="{7F165385-0D3C-4454-9E3A-362A91CA581C}" srcOrd="2" destOrd="0" parTransId="{0EACBE28-1C68-4894-A523-468BBDFBA82C}" sibTransId="{970627C2-7A65-4564-B9C0-F24CC6E29EF6}"/>
    <dgm:cxn modelId="{3C0EEF59-2319-44F6-9E5D-F29419ADA1A1}" type="presOf" srcId="{7F165385-0D3C-4454-9E3A-362A91CA581C}" destId="{3C6D13E9-035D-48C2-B157-0FA2B30F21B6}" srcOrd="0" destOrd="2" presId="urn:microsoft.com/office/officeart/2005/8/layout/list1#2"/>
    <dgm:cxn modelId="{454DAA7D-7045-45E6-8EC5-B7BD3D872078}" type="presOf" srcId="{69C06211-77AB-4945-9617-FE72D514367D}" destId="{3C6D13E9-035D-48C2-B157-0FA2B30F21B6}" srcOrd="0" destOrd="0" presId="urn:microsoft.com/office/officeart/2005/8/layout/list1#2"/>
    <dgm:cxn modelId="{72AA6480-C9A0-4AC1-9A33-94183C99682A}" srcId="{35CE50FE-FA6B-438A-BDBA-9B273E6736BA}" destId="{5DAC1605-9A6B-469A-AC1E-BD510DFC6676}" srcOrd="5" destOrd="0" parTransId="{1B3FC629-2BB4-4D36-820C-61D8998D5822}" sibTransId="{DA69E7F1-D957-4D05-A747-F308E3E4FC7E}"/>
    <dgm:cxn modelId="{76FB7891-917A-486A-B45D-D03295A4FEA5}" srcId="{35CE50FE-FA6B-438A-BDBA-9B273E6736BA}" destId="{7786BE5B-DE72-47A6-B756-FBDB5B0BF1A8}" srcOrd="2" destOrd="0" parTransId="{A278DC75-4C04-4CBB-8ACE-49095465239B}" sibTransId="{080E7F8D-194A-43C5-B856-CDC1B24711B9}"/>
    <dgm:cxn modelId="{371CB392-005A-48A7-A9A8-73BE09E7EAAF}" type="presOf" srcId="{C436541B-52F2-4CFC-B47A-011464B6DCC5}" destId="{F901923D-E6E1-47FE-BE41-8B8C66EFA3AF}" srcOrd="0" destOrd="3" presId="urn:microsoft.com/office/officeart/2005/8/layout/list1#2"/>
    <dgm:cxn modelId="{43B21F96-CE4E-4376-A74F-DD3A58ECC840}" srcId="{35CE50FE-FA6B-438A-BDBA-9B273E6736BA}" destId="{46F57090-15DB-4418-83ED-E5798ED1BF02}" srcOrd="4" destOrd="0" parTransId="{17DFF2EA-E908-41D9-A7A2-07F31E33C955}" sibTransId="{6D8E915C-FF66-40B5-80C4-A18AEF6FAD43}"/>
    <dgm:cxn modelId="{970D709A-0935-4C82-9D36-3444EEE9970F}" type="presOf" srcId="{7786BE5B-DE72-47A6-B756-FBDB5B0BF1A8}" destId="{F901923D-E6E1-47FE-BE41-8B8C66EFA3AF}" srcOrd="0" destOrd="2" presId="urn:microsoft.com/office/officeart/2005/8/layout/list1#2"/>
    <dgm:cxn modelId="{A2F622A2-E4DB-4477-942D-FD44AEB4E764}" srcId="{B7B4D503-0B80-4460-922F-678D7B3B9A0D}" destId="{FAB0D79A-6A73-465B-8361-1FE36EEDCA6C}" srcOrd="1" destOrd="0" parTransId="{33450DC6-26F7-411A-BD9F-F57016F3B766}" sibTransId="{5104A0D4-D885-4FBB-8599-D9DDBD387BC4}"/>
    <dgm:cxn modelId="{CD2140BB-2C93-47B8-ACA3-E8203BF2DBB4}" type="presOf" srcId="{35CE50FE-FA6B-438A-BDBA-9B273E6736BA}" destId="{1DA2DBA8-FF13-4046-9A4B-FA26A7A8AE04}" srcOrd="0" destOrd="0" presId="urn:microsoft.com/office/officeart/2005/8/layout/list1#2"/>
    <dgm:cxn modelId="{876CB1BD-F97D-4315-AF3C-4B8873154413}" type="presOf" srcId="{35CE50FE-FA6B-438A-BDBA-9B273E6736BA}" destId="{E022AD64-6C14-41D5-BC9F-2BFBC0D6C3E0}" srcOrd="1" destOrd="0" presId="urn:microsoft.com/office/officeart/2005/8/layout/list1#2"/>
    <dgm:cxn modelId="{192FAAC1-8CEA-421C-8756-055CC4CCDAD2}" type="presOf" srcId="{1833921F-B54A-4688-8A45-483F361DDCA5}" destId="{3C6D13E9-035D-48C2-B157-0FA2B30F21B6}" srcOrd="0" destOrd="1" presId="urn:microsoft.com/office/officeart/2005/8/layout/list1#2"/>
    <dgm:cxn modelId="{8A33D0C3-44D0-4DD5-AE2A-09A9E928343A}" srcId="{FAB0D79A-6A73-465B-8361-1FE36EEDCA6C}" destId="{CAE13AA5-DE57-40BD-BCBE-61D8C5632F10}" srcOrd="3" destOrd="0" parTransId="{C61AD5F5-4ED3-458C-9F28-B6C1D0AF79B8}" sibTransId="{BC9170D4-7C69-45D5-8FD7-4FB16B079DC9}"/>
    <dgm:cxn modelId="{D4F600CE-98E5-40F8-8056-1B133E441150}" type="presOf" srcId="{46F57090-15DB-4418-83ED-E5798ED1BF02}" destId="{F901923D-E6E1-47FE-BE41-8B8C66EFA3AF}" srcOrd="0" destOrd="4" presId="urn:microsoft.com/office/officeart/2005/8/layout/list1#2"/>
    <dgm:cxn modelId="{52272CD7-9E43-4A9A-B386-C824F4AAC060}" srcId="{FAB0D79A-6A73-465B-8361-1FE36EEDCA6C}" destId="{1833921F-B54A-4688-8A45-483F361DDCA5}" srcOrd="1" destOrd="0" parTransId="{C3052DD2-7AE4-4B52-A409-4E6416903C8C}" sibTransId="{BC591501-60CA-40D7-A2C2-CD0095BB2A65}"/>
    <dgm:cxn modelId="{3D4BB5D8-8230-4117-8BFF-1D0F83505A29}" type="presOf" srcId="{CAE13AA5-DE57-40BD-BCBE-61D8C5632F10}" destId="{3C6D13E9-035D-48C2-B157-0FA2B30F21B6}" srcOrd="0" destOrd="3" presId="urn:microsoft.com/office/officeart/2005/8/layout/list1#2"/>
    <dgm:cxn modelId="{5DA867DB-4E75-42E6-8B5A-1F2B65992BA7}" type="presOf" srcId="{B7B4D503-0B80-4460-922F-678D7B3B9A0D}" destId="{01DD0F12-12F5-4D40-B8E1-50F8BA73202A}" srcOrd="0" destOrd="0" presId="urn:microsoft.com/office/officeart/2005/8/layout/list1#2"/>
    <dgm:cxn modelId="{768DF3E5-91D6-43C5-9FA3-C64C84C67A26}" srcId="{FAB0D79A-6A73-465B-8361-1FE36EEDCA6C}" destId="{69C06211-77AB-4945-9617-FE72D514367D}" srcOrd="0" destOrd="0" parTransId="{E4A86DB6-52D1-44D9-9B48-953F9A9F4DCE}" sibTransId="{B618DDCC-A5A9-44B3-AC48-7ED49C7AFCBB}"/>
    <dgm:cxn modelId="{047B28EC-BF41-41C6-9685-123396D12DEF}" srcId="{35CE50FE-FA6B-438A-BDBA-9B273E6736BA}" destId="{C436541B-52F2-4CFC-B47A-011464B6DCC5}" srcOrd="3" destOrd="0" parTransId="{F24FF3A4-8D06-47AE-B0F4-3AC1DC731EDB}" sibTransId="{CE9346CD-A074-4B53-B032-0466B9603701}"/>
    <dgm:cxn modelId="{E56E18FC-DB87-4071-A809-1E19B4238AD3}" srcId="{35CE50FE-FA6B-438A-BDBA-9B273E6736BA}" destId="{8059F935-5117-4310-881D-D94492D17275}" srcOrd="1" destOrd="0" parTransId="{6350F13D-F8A0-4E3C-A0B1-C49039FA9ECD}" sibTransId="{07CE638B-F586-4F9A-B113-63B4B8E7D45A}"/>
    <dgm:cxn modelId="{575A2F2B-2B4F-43EC-818C-B7E12DDDF3E9}" type="presParOf" srcId="{01DD0F12-12F5-4D40-B8E1-50F8BA73202A}" destId="{9ADB6F5D-9C9F-48E8-BA73-30A7CB91DDA9}" srcOrd="0" destOrd="0" presId="urn:microsoft.com/office/officeart/2005/8/layout/list1#2"/>
    <dgm:cxn modelId="{9CB32CDE-348E-41D1-B8F9-95CA9A2BB358}" type="presParOf" srcId="{9ADB6F5D-9C9F-48E8-BA73-30A7CB91DDA9}" destId="{1DA2DBA8-FF13-4046-9A4B-FA26A7A8AE04}" srcOrd="0" destOrd="0" presId="urn:microsoft.com/office/officeart/2005/8/layout/list1#2"/>
    <dgm:cxn modelId="{EFC7B67D-EA87-4273-8C2D-2368BBB7218A}" type="presParOf" srcId="{9ADB6F5D-9C9F-48E8-BA73-30A7CB91DDA9}" destId="{E022AD64-6C14-41D5-BC9F-2BFBC0D6C3E0}" srcOrd="1" destOrd="0" presId="urn:microsoft.com/office/officeart/2005/8/layout/list1#2"/>
    <dgm:cxn modelId="{2B0B1F95-4B76-472F-A7C9-7251A2F918D3}" type="presParOf" srcId="{01DD0F12-12F5-4D40-B8E1-50F8BA73202A}" destId="{EA1C4785-F717-46FE-9168-8C8D21641086}" srcOrd="1" destOrd="0" presId="urn:microsoft.com/office/officeart/2005/8/layout/list1#2"/>
    <dgm:cxn modelId="{9627A8E8-A74A-4B1E-89F4-6766DE1ACE37}" type="presParOf" srcId="{01DD0F12-12F5-4D40-B8E1-50F8BA73202A}" destId="{F901923D-E6E1-47FE-BE41-8B8C66EFA3AF}" srcOrd="2" destOrd="0" presId="urn:microsoft.com/office/officeart/2005/8/layout/list1#2"/>
    <dgm:cxn modelId="{1DF9D7DA-C448-496C-8B8B-E830E4A0814F}" type="presParOf" srcId="{01DD0F12-12F5-4D40-B8E1-50F8BA73202A}" destId="{CC18E8B9-19B1-4F96-A127-5A94E08F615B}" srcOrd="3" destOrd="0" presId="urn:microsoft.com/office/officeart/2005/8/layout/list1#2"/>
    <dgm:cxn modelId="{F929161F-4AAF-4766-A387-286B2ECEBC11}" type="presParOf" srcId="{01DD0F12-12F5-4D40-B8E1-50F8BA73202A}" destId="{EE85961F-4A4D-4EDE-855D-760D922C48F6}" srcOrd="4" destOrd="0" presId="urn:microsoft.com/office/officeart/2005/8/layout/list1#2"/>
    <dgm:cxn modelId="{8F06F7D1-628F-4661-BD9F-C8347EB1FC06}" type="presParOf" srcId="{EE85961F-4A4D-4EDE-855D-760D922C48F6}" destId="{2234A398-5A18-440A-9B31-5D99EC30BE8C}" srcOrd="0" destOrd="0" presId="urn:microsoft.com/office/officeart/2005/8/layout/list1#2"/>
    <dgm:cxn modelId="{CCB44C85-F44D-4052-B803-B2D0D707C7DD}" type="presParOf" srcId="{EE85961F-4A4D-4EDE-855D-760D922C48F6}" destId="{51995420-F191-467D-9BF2-AC4D4D44A822}" srcOrd="1" destOrd="0" presId="urn:microsoft.com/office/officeart/2005/8/layout/list1#2"/>
    <dgm:cxn modelId="{9D78ACAF-890A-413C-BF49-CDB19B0C198A}" type="presParOf" srcId="{01DD0F12-12F5-4D40-B8E1-50F8BA73202A}" destId="{93798D40-17A4-4F60-925E-8DD017A1743F}" srcOrd="5" destOrd="0" presId="urn:microsoft.com/office/officeart/2005/8/layout/list1#2"/>
    <dgm:cxn modelId="{C202862A-7E7B-4B84-B809-41170FB083E1}" type="presParOf" srcId="{01DD0F12-12F5-4D40-B8E1-50F8BA73202A}" destId="{3C6D13E9-035D-48C2-B157-0FA2B30F21B6}" srcOrd="6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2" loCatId="list" qsTypeId="urn:microsoft.com/office/officeart/2005/8/quickstyle/simple1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35CE50FE-FA6B-438A-BDBA-9B273E6736BA}">
      <dgm:prSet/>
      <dgm:spPr/>
      <dgm:t>
        <a:bodyPr/>
        <a:lstStyle/>
        <a:p>
          <a:pPr rtl="0"/>
          <a:r>
            <a:rPr lang="en-US" dirty="0"/>
            <a:t>DIALOG SOCIAL LA NIVEL DE UNITATE</a:t>
          </a:r>
        </a:p>
      </dgm:t>
    </dgm:pt>
    <dgm:pt modelId="{041EA2AA-79BF-4E81-BE26-7602451C547A}" type="parTrans" cxnId="{045A973B-2793-4233-B0DD-A06A4D9E568A}">
      <dgm:prSet/>
      <dgm:spPr/>
      <dgm:t>
        <a:bodyPr/>
        <a:lstStyle/>
        <a:p>
          <a:endParaRPr lang="en-US"/>
        </a:p>
      </dgm:t>
    </dgm:pt>
    <dgm:pt modelId="{5E917E99-E082-4E09-A2C0-44C12F971A6A}" type="sibTrans" cxnId="{045A973B-2793-4233-B0DD-A06A4D9E568A}">
      <dgm:prSet/>
      <dgm:spPr/>
      <dgm:t>
        <a:bodyPr/>
        <a:lstStyle/>
        <a:p>
          <a:endParaRPr lang="en-US"/>
        </a:p>
      </dgm:t>
    </dgm:pt>
    <dgm:pt modelId="{0CAD6BAE-C3D8-4C9E-99F7-B8721A5E98BA}">
      <dgm:prSet/>
      <dgm:spPr/>
      <dgm:t>
        <a:bodyPr/>
        <a:lstStyle/>
        <a:p>
          <a:pPr algn="just" rtl="0"/>
          <a:r>
            <a:rPr lang="en-US" dirty="0" err="1"/>
            <a:t>Structuri</a:t>
          </a:r>
          <a:r>
            <a:rPr lang="en-US" dirty="0"/>
            <a:t> ale </a:t>
          </a:r>
          <a:r>
            <a:rPr lang="en-US" dirty="0" err="1"/>
            <a:t>dialogului</a:t>
          </a:r>
          <a:r>
            <a:rPr lang="en-US" dirty="0"/>
            <a:t> social fragmentate,</a:t>
          </a:r>
        </a:p>
      </dgm:t>
    </dgm:pt>
    <dgm:pt modelId="{8DB6AA9C-2239-43DF-9839-D6CB1D543D54}" type="parTrans" cxnId="{E3A69125-6FFB-45E4-9E9E-B6EA314C1766}">
      <dgm:prSet/>
      <dgm:spPr/>
      <dgm:t>
        <a:bodyPr/>
        <a:lstStyle/>
        <a:p>
          <a:endParaRPr lang="en-US"/>
        </a:p>
      </dgm:t>
    </dgm:pt>
    <dgm:pt modelId="{24056423-FE4B-4F8C-AC4A-01D94F90392B}" type="sibTrans" cxnId="{E3A69125-6FFB-45E4-9E9E-B6EA314C1766}">
      <dgm:prSet/>
      <dgm:spPr/>
      <dgm:t>
        <a:bodyPr/>
        <a:lstStyle/>
        <a:p>
          <a:endParaRPr lang="en-US"/>
        </a:p>
      </dgm:t>
    </dgm:pt>
    <dgm:pt modelId="{015F5846-E613-44B3-BB77-F4E09D6342B9}">
      <dgm:prSet/>
      <dgm:spPr/>
      <dgm:t>
        <a:bodyPr/>
        <a:lstStyle/>
        <a:p>
          <a:pPr algn="just" rtl="0"/>
          <a:r>
            <a:rPr lang="en-US" dirty="0" err="1"/>
            <a:t>Inlocuirea</a:t>
          </a:r>
          <a:r>
            <a:rPr lang="en-US" dirty="0"/>
            <a:t> </a:t>
          </a:r>
          <a:r>
            <a:rPr lang="en-US" dirty="0" err="1"/>
            <a:t>organizatiilor</a:t>
          </a:r>
          <a:r>
            <a:rPr lang="en-US" dirty="0"/>
            <a:t> </a:t>
          </a:r>
          <a:r>
            <a:rPr lang="en-US" dirty="0" err="1"/>
            <a:t>sindicale</a:t>
          </a:r>
          <a:r>
            <a:rPr lang="en-US" dirty="0"/>
            <a:t> cu </a:t>
          </a:r>
          <a:r>
            <a:rPr lang="en-US" dirty="0" err="1"/>
            <a:t>reprezentantii</a:t>
          </a:r>
          <a:r>
            <a:rPr lang="en-US" dirty="0"/>
            <a:t> </a:t>
          </a:r>
          <a:r>
            <a:rPr lang="en-US" dirty="0" err="1"/>
            <a:t>salariatilor</a:t>
          </a:r>
          <a:r>
            <a:rPr lang="en-US" dirty="0"/>
            <a:t> in </a:t>
          </a:r>
          <a:r>
            <a:rPr lang="en-US" dirty="0" err="1"/>
            <a:t>negocierile</a:t>
          </a:r>
          <a:r>
            <a:rPr lang="en-US" dirty="0"/>
            <a:t> collective si implicit </a:t>
          </a:r>
          <a:r>
            <a:rPr lang="en-US" dirty="0" err="1"/>
            <a:t>efecte</a:t>
          </a:r>
          <a:r>
            <a:rPr lang="en-US" dirty="0"/>
            <a:t> </a:t>
          </a:r>
          <a:r>
            <a:rPr lang="en-US" dirty="0" err="1"/>
            <a:t>nesemnificative</a:t>
          </a:r>
          <a:r>
            <a:rPr lang="en-US" dirty="0"/>
            <a:t> la </a:t>
          </a:r>
          <a:r>
            <a:rPr lang="en-US" dirty="0" err="1"/>
            <a:t>nivelul</a:t>
          </a:r>
          <a:r>
            <a:rPr lang="en-US" dirty="0"/>
            <a:t> </a:t>
          </a:r>
          <a:r>
            <a:rPr lang="en-US" dirty="0" err="1"/>
            <a:t>conditiilor</a:t>
          </a:r>
          <a:r>
            <a:rPr lang="en-US" dirty="0"/>
            <a:t> de </a:t>
          </a:r>
          <a:r>
            <a:rPr lang="en-US" dirty="0" err="1"/>
            <a:t>munca</a:t>
          </a:r>
          <a:r>
            <a:rPr lang="en-US" dirty="0"/>
            <a:t> si de </a:t>
          </a:r>
          <a:r>
            <a:rPr lang="en-US" dirty="0" err="1"/>
            <a:t>remunerare</a:t>
          </a:r>
          <a:r>
            <a:rPr lang="en-US" dirty="0"/>
            <a:t>,</a:t>
          </a:r>
        </a:p>
      </dgm:t>
    </dgm:pt>
    <dgm:pt modelId="{8F87CCC7-DBEE-4359-9B88-2EFD3810FEEF}" type="parTrans" cxnId="{8AF361B2-E9B4-4A2B-93F4-643FEF78703C}">
      <dgm:prSet/>
      <dgm:spPr/>
      <dgm:t>
        <a:bodyPr/>
        <a:lstStyle/>
        <a:p>
          <a:endParaRPr lang="en-GB"/>
        </a:p>
      </dgm:t>
    </dgm:pt>
    <dgm:pt modelId="{EC3EAB28-1D20-4EE3-99D8-B4EEEBF5A11F}" type="sibTrans" cxnId="{8AF361B2-E9B4-4A2B-93F4-643FEF78703C}">
      <dgm:prSet/>
      <dgm:spPr/>
      <dgm:t>
        <a:bodyPr/>
        <a:lstStyle/>
        <a:p>
          <a:endParaRPr lang="en-GB"/>
        </a:p>
      </dgm:t>
    </dgm:pt>
    <dgm:pt modelId="{354B659E-B080-4620-AD8D-3CD52C2957D3}">
      <dgm:prSet/>
      <dgm:spPr/>
      <dgm:t>
        <a:bodyPr/>
        <a:lstStyle/>
        <a:p>
          <a:pPr algn="just" rtl="0"/>
          <a:r>
            <a:rPr lang="en-US" dirty="0" err="1"/>
            <a:t>Criterii</a:t>
          </a:r>
          <a:r>
            <a:rPr lang="en-US" dirty="0"/>
            <a:t> de </a:t>
          </a:r>
          <a:r>
            <a:rPr lang="en-US" dirty="0" err="1"/>
            <a:t>reprezentativitate</a:t>
          </a:r>
          <a:r>
            <a:rPr lang="en-US" dirty="0"/>
            <a:t> </a:t>
          </a:r>
          <a:r>
            <a:rPr lang="en-US" dirty="0" err="1"/>
            <a:t>excesive</a:t>
          </a:r>
          <a:r>
            <a:rPr lang="en-US" dirty="0"/>
            <a:t> si </a:t>
          </a:r>
          <a:r>
            <a:rPr lang="en-US" dirty="0" err="1"/>
            <a:t>lipsite</a:t>
          </a:r>
          <a:r>
            <a:rPr lang="en-US" dirty="0"/>
            <a:t> de </a:t>
          </a:r>
          <a:r>
            <a:rPr lang="en-US" dirty="0" err="1"/>
            <a:t>corelare</a:t>
          </a:r>
          <a:r>
            <a:rPr lang="en-US" dirty="0"/>
            <a:t> cu </a:t>
          </a:r>
          <a:r>
            <a:rPr lang="en-US" dirty="0" err="1"/>
            <a:t>avantajele</a:t>
          </a:r>
          <a:r>
            <a:rPr lang="en-US" dirty="0"/>
            <a:t> </a:t>
          </a:r>
          <a:r>
            <a:rPr lang="en-US" dirty="0" err="1"/>
            <a:t>oferite</a:t>
          </a:r>
          <a:r>
            <a:rPr lang="en-US" dirty="0"/>
            <a:t> de </a:t>
          </a:r>
          <a:r>
            <a:rPr lang="en-US" dirty="0" err="1"/>
            <a:t>obtinerea</a:t>
          </a:r>
          <a:r>
            <a:rPr lang="en-US" dirty="0"/>
            <a:t> </a:t>
          </a:r>
          <a:r>
            <a:rPr lang="en-US" dirty="0" err="1"/>
            <a:t>reprezentativitatii</a:t>
          </a:r>
          <a:r>
            <a:rPr lang="en-US" dirty="0"/>
            <a:t>,</a:t>
          </a:r>
        </a:p>
      </dgm:t>
    </dgm:pt>
    <dgm:pt modelId="{B9BE6AE0-8492-4A33-9160-31F3D2C5E324}" type="parTrans" cxnId="{0C631724-2C4A-4DDC-A446-B8C178798F80}">
      <dgm:prSet/>
      <dgm:spPr/>
      <dgm:t>
        <a:bodyPr/>
        <a:lstStyle/>
        <a:p>
          <a:endParaRPr lang="en-GB"/>
        </a:p>
      </dgm:t>
    </dgm:pt>
    <dgm:pt modelId="{65B97D50-FC08-46E0-B969-36425A9EE1A6}" type="sibTrans" cxnId="{0C631724-2C4A-4DDC-A446-B8C178798F80}">
      <dgm:prSet/>
      <dgm:spPr/>
      <dgm:t>
        <a:bodyPr/>
        <a:lstStyle/>
        <a:p>
          <a:endParaRPr lang="en-GB"/>
        </a:p>
      </dgm:t>
    </dgm:pt>
    <dgm:pt modelId="{421E72A3-2D0A-4DAA-869A-ECEF47171CB9}">
      <dgm:prSet/>
      <dgm:spPr/>
      <dgm:t>
        <a:bodyPr/>
        <a:lstStyle/>
        <a:p>
          <a:pPr algn="just" rtl="0"/>
          <a:endParaRPr lang="en-US" dirty="0"/>
        </a:p>
      </dgm:t>
    </dgm:pt>
    <dgm:pt modelId="{B8CC1D2D-995C-4219-8174-A02FEF9997C0}" type="parTrans" cxnId="{A7FC3EC4-4362-46B0-822E-8265D9F3181D}">
      <dgm:prSet/>
      <dgm:spPr/>
      <dgm:t>
        <a:bodyPr/>
        <a:lstStyle/>
        <a:p>
          <a:endParaRPr lang="en-GB"/>
        </a:p>
      </dgm:t>
    </dgm:pt>
    <dgm:pt modelId="{AF52712C-0D81-4002-AB46-4BC1FFF64BAE}" type="sibTrans" cxnId="{A7FC3EC4-4362-46B0-822E-8265D9F3181D}">
      <dgm:prSet/>
      <dgm:spPr/>
      <dgm:t>
        <a:bodyPr/>
        <a:lstStyle/>
        <a:p>
          <a:endParaRPr lang="en-GB"/>
        </a:p>
      </dgm:t>
    </dgm:pt>
    <dgm:pt modelId="{A68BCA94-8114-4D9C-95A7-72DF5E165A85}">
      <dgm:prSet/>
      <dgm:spPr/>
      <dgm:t>
        <a:bodyPr/>
        <a:lstStyle/>
        <a:p>
          <a:pPr algn="just" rtl="0"/>
          <a:r>
            <a:rPr lang="en-US" dirty="0" err="1"/>
            <a:t>Atitudine</a:t>
          </a:r>
          <a:r>
            <a:rPr lang="en-US" dirty="0"/>
            <a:t> </a:t>
          </a:r>
          <a:r>
            <a:rPr lang="en-US" dirty="0" err="1"/>
            <a:t>ostila</a:t>
          </a:r>
          <a:r>
            <a:rPr lang="en-US" dirty="0"/>
            <a:t> fata de </a:t>
          </a:r>
          <a:r>
            <a:rPr lang="en-US" dirty="0" err="1"/>
            <a:t>organizatiile</a:t>
          </a:r>
          <a:r>
            <a:rPr lang="en-US" dirty="0"/>
            <a:t> </a:t>
          </a:r>
          <a:r>
            <a:rPr lang="en-US" dirty="0" err="1"/>
            <a:t>sindicale</a:t>
          </a:r>
          <a:r>
            <a:rPr lang="en-US" dirty="0"/>
            <a:t>,</a:t>
          </a:r>
        </a:p>
      </dgm:t>
    </dgm:pt>
    <dgm:pt modelId="{76499715-F834-4E73-A953-75772406B977}" type="parTrans" cxnId="{75652747-8237-4B58-B7B2-12ECBAFBB63B}">
      <dgm:prSet/>
      <dgm:spPr/>
      <dgm:t>
        <a:bodyPr/>
        <a:lstStyle/>
        <a:p>
          <a:endParaRPr lang="en-GB"/>
        </a:p>
      </dgm:t>
    </dgm:pt>
    <dgm:pt modelId="{07CC0771-7FE0-4A04-A440-CBE727333784}" type="sibTrans" cxnId="{75652747-8237-4B58-B7B2-12ECBAFBB63B}">
      <dgm:prSet/>
      <dgm:spPr/>
      <dgm:t>
        <a:bodyPr/>
        <a:lstStyle/>
        <a:p>
          <a:endParaRPr lang="en-GB"/>
        </a:p>
      </dgm:t>
    </dgm:pt>
    <dgm:pt modelId="{62766196-0558-437D-8D93-F1F5051DC54B}">
      <dgm:prSet/>
      <dgm:spPr/>
      <dgm:t>
        <a:bodyPr/>
        <a:lstStyle/>
        <a:p>
          <a:pPr algn="just" rtl="0"/>
          <a:r>
            <a:rPr lang="en-US" dirty="0"/>
            <a:t>Un </a:t>
          </a:r>
          <a:r>
            <a:rPr lang="en-US" dirty="0" err="1"/>
            <a:t>numar</a:t>
          </a:r>
          <a:r>
            <a:rPr lang="en-US" dirty="0"/>
            <a:t> </a:t>
          </a:r>
          <a:r>
            <a:rPr lang="en-US" dirty="0" err="1"/>
            <a:t>semnificativ</a:t>
          </a:r>
          <a:r>
            <a:rPr lang="en-US" dirty="0"/>
            <a:t> de </a:t>
          </a:r>
          <a:r>
            <a:rPr lang="en-US" dirty="0" err="1"/>
            <a:t>salariati</a:t>
          </a:r>
          <a:r>
            <a:rPr lang="en-US" dirty="0"/>
            <a:t> sunt </a:t>
          </a:r>
          <a:r>
            <a:rPr lang="en-US" dirty="0" err="1"/>
            <a:t>angajati</a:t>
          </a:r>
          <a:r>
            <a:rPr lang="en-US" dirty="0"/>
            <a:t> in </a:t>
          </a:r>
          <a:r>
            <a:rPr lang="en-US" dirty="0" err="1"/>
            <a:t>intreprinderi</a:t>
          </a:r>
          <a:r>
            <a:rPr lang="en-US" dirty="0"/>
            <a:t> sub 21 de </a:t>
          </a:r>
          <a:r>
            <a:rPr lang="en-US" dirty="0" err="1"/>
            <a:t>angajati</a:t>
          </a:r>
          <a:r>
            <a:rPr lang="en-US" dirty="0"/>
            <a:t>.</a:t>
          </a:r>
        </a:p>
      </dgm:t>
    </dgm:pt>
    <dgm:pt modelId="{5810AAB6-0189-4A01-A9B5-C11A23EEC3AE}" type="parTrans" cxnId="{E3891DAE-28A9-4C88-84CE-3368817FBAB8}">
      <dgm:prSet/>
      <dgm:spPr/>
      <dgm:t>
        <a:bodyPr/>
        <a:lstStyle/>
        <a:p>
          <a:endParaRPr lang="en-GB"/>
        </a:p>
      </dgm:t>
    </dgm:pt>
    <dgm:pt modelId="{BF191128-C206-4396-B289-0EF2136444C8}" type="sibTrans" cxnId="{E3891DAE-28A9-4C88-84CE-3368817FBAB8}">
      <dgm:prSet/>
      <dgm:spPr/>
      <dgm:t>
        <a:bodyPr/>
        <a:lstStyle/>
        <a:p>
          <a:endParaRPr lang="en-GB"/>
        </a:p>
      </dgm:t>
    </dgm:pt>
    <dgm:pt modelId="{C86DCEF2-0B45-4310-80A1-C35FC4DBBC55}">
      <dgm:prSet/>
      <dgm:spPr/>
      <dgm:t>
        <a:bodyPr/>
        <a:lstStyle/>
        <a:p>
          <a:pPr algn="just" rtl="0"/>
          <a:r>
            <a:rPr lang="en-US" dirty="0" err="1"/>
            <a:t>Conditii</a:t>
          </a:r>
          <a:r>
            <a:rPr lang="en-US" dirty="0"/>
            <a:t> </a:t>
          </a:r>
          <a:r>
            <a:rPr lang="en-US" dirty="0" err="1"/>
            <a:t>prea</a:t>
          </a:r>
          <a:r>
            <a:rPr lang="en-US" dirty="0"/>
            <a:t> restrictive de </a:t>
          </a:r>
          <a:r>
            <a:rPr lang="en-US" dirty="0" err="1"/>
            <a:t>declansare</a:t>
          </a:r>
          <a:r>
            <a:rPr lang="en-US" dirty="0"/>
            <a:t> a </a:t>
          </a:r>
          <a:r>
            <a:rPr lang="en-US" dirty="0" err="1"/>
            <a:t>conflictelor</a:t>
          </a:r>
          <a:r>
            <a:rPr lang="en-US" dirty="0"/>
            <a:t> de </a:t>
          </a:r>
          <a:r>
            <a:rPr lang="en-US" dirty="0" err="1"/>
            <a:t>munca</a:t>
          </a:r>
          <a:r>
            <a:rPr lang="en-US" dirty="0"/>
            <a:t>. </a:t>
          </a:r>
        </a:p>
      </dgm:t>
    </dgm:pt>
    <dgm:pt modelId="{419B5539-9C78-4BF8-B7B7-4A54D89A98AC}" type="parTrans" cxnId="{84911C0F-70D2-4DF7-A651-43805D612231}">
      <dgm:prSet/>
      <dgm:spPr/>
      <dgm:t>
        <a:bodyPr/>
        <a:lstStyle/>
        <a:p>
          <a:endParaRPr lang="en-GB"/>
        </a:p>
      </dgm:t>
    </dgm:pt>
    <dgm:pt modelId="{C6F55A4A-1519-450F-837F-C9559C32E18B}" type="sibTrans" cxnId="{84911C0F-70D2-4DF7-A651-43805D612231}">
      <dgm:prSet/>
      <dgm:spPr/>
      <dgm:t>
        <a:bodyPr/>
        <a:lstStyle/>
        <a:p>
          <a:endParaRPr lang="en-GB"/>
        </a:p>
      </dgm:t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</dgm:pt>
    <dgm:pt modelId="{9ADB6F5D-9C9F-48E8-BA73-30A7CB91DDA9}" type="pres">
      <dgm:prSet presAssocID="{35CE50FE-FA6B-438A-BDBA-9B273E6736BA}" presName="parentLin" presStyleCnt="0"/>
      <dgm:spPr/>
    </dgm:pt>
    <dgm:pt modelId="{1DA2DBA8-FF13-4046-9A4B-FA26A7A8AE04}" type="pres">
      <dgm:prSet presAssocID="{35CE50FE-FA6B-438A-BDBA-9B273E6736BA}" presName="parentLeftMargin" presStyleLbl="node1" presStyleIdx="0" presStyleCnt="1"/>
      <dgm:spPr/>
    </dgm:pt>
    <dgm:pt modelId="{E022AD64-6C14-41D5-BC9F-2BFBC0D6C3E0}" type="pres">
      <dgm:prSet presAssocID="{35CE50FE-FA6B-438A-BDBA-9B273E6736BA}" presName="parentText" presStyleLbl="node1" presStyleIdx="0" presStyleCnt="1" custScaleX="10269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A1C4785-F717-46FE-9168-8C8D21641086}" type="pres">
      <dgm:prSet presAssocID="{35CE50FE-FA6B-438A-BDBA-9B273E6736BA}" presName="negativeSpace" presStyleCnt="0"/>
      <dgm:spPr/>
    </dgm:pt>
    <dgm:pt modelId="{F901923D-E6E1-47FE-BE41-8B8C66EFA3AF}" type="pres">
      <dgm:prSet presAssocID="{35CE50FE-FA6B-438A-BDBA-9B273E6736BA}" presName="childText" presStyleLbl="alignAcc1" presStyleIdx="0" presStyleCnt="1">
        <dgm:presLayoutVars>
          <dgm:bulletEnabled val="1"/>
        </dgm:presLayoutVars>
      </dgm:prSet>
      <dgm:spPr/>
    </dgm:pt>
  </dgm:ptLst>
  <dgm:cxnLst>
    <dgm:cxn modelId="{18F87B0D-03B0-42EB-B844-DB75712CD1C0}" type="presOf" srcId="{C86DCEF2-0B45-4310-80A1-C35FC4DBBC55}" destId="{F901923D-E6E1-47FE-BE41-8B8C66EFA3AF}" srcOrd="0" destOrd="6" presId="urn:microsoft.com/office/officeart/2005/8/layout/list1#2"/>
    <dgm:cxn modelId="{84911C0F-70D2-4DF7-A651-43805D612231}" srcId="{35CE50FE-FA6B-438A-BDBA-9B273E6736BA}" destId="{C86DCEF2-0B45-4310-80A1-C35FC4DBBC55}" srcOrd="6" destOrd="0" parTransId="{419B5539-9C78-4BF8-B7B7-4A54D89A98AC}" sibTransId="{C6F55A4A-1519-450F-837F-C9559C32E18B}"/>
    <dgm:cxn modelId="{0C631724-2C4A-4DDC-A446-B8C178798F80}" srcId="{35CE50FE-FA6B-438A-BDBA-9B273E6736BA}" destId="{354B659E-B080-4620-AD8D-3CD52C2957D3}" srcOrd="4" destOrd="0" parTransId="{B9BE6AE0-8492-4A33-9160-31F3D2C5E324}" sibTransId="{65B97D50-FC08-46E0-B969-36425A9EE1A6}"/>
    <dgm:cxn modelId="{E3A69125-6FFB-45E4-9E9E-B6EA314C1766}" srcId="{35CE50FE-FA6B-438A-BDBA-9B273E6736BA}" destId="{0CAD6BAE-C3D8-4C9E-99F7-B8721A5E98BA}" srcOrd="1" destOrd="0" parTransId="{8DB6AA9C-2239-43DF-9839-D6CB1D543D54}" sibTransId="{24056423-FE4B-4F8C-AC4A-01D94F90392B}"/>
    <dgm:cxn modelId="{57D9B837-C1F0-4173-BC9B-78F906992C96}" type="presOf" srcId="{0CAD6BAE-C3D8-4C9E-99F7-B8721A5E98BA}" destId="{F901923D-E6E1-47FE-BE41-8B8C66EFA3AF}" srcOrd="0" destOrd="1" presId="urn:microsoft.com/office/officeart/2005/8/layout/list1#2"/>
    <dgm:cxn modelId="{045A973B-2793-4233-B0DD-A06A4D9E568A}" srcId="{B7B4D503-0B80-4460-922F-678D7B3B9A0D}" destId="{35CE50FE-FA6B-438A-BDBA-9B273E6736BA}" srcOrd="0" destOrd="0" parTransId="{041EA2AA-79BF-4E81-BE26-7602451C547A}" sibTransId="{5E917E99-E082-4E09-A2C0-44C12F971A6A}"/>
    <dgm:cxn modelId="{D8FE6D5D-8DF0-4D2D-9CC9-E749A3E5E4E1}" type="presOf" srcId="{421E72A3-2D0A-4DAA-869A-ECEF47171CB9}" destId="{F901923D-E6E1-47FE-BE41-8B8C66EFA3AF}" srcOrd="0" destOrd="0" presId="urn:microsoft.com/office/officeart/2005/8/layout/list1#2"/>
    <dgm:cxn modelId="{BC858A5E-73F6-4478-B210-A6369683C679}" type="presOf" srcId="{A68BCA94-8114-4D9C-95A7-72DF5E165A85}" destId="{F901923D-E6E1-47FE-BE41-8B8C66EFA3AF}" srcOrd="0" destOrd="3" presId="urn:microsoft.com/office/officeart/2005/8/layout/list1#2"/>
    <dgm:cxn modelId="{C9201165-C9D2-499C-9DFF-8B138E818B3C}" type="presOf" srcId="{62766196-0558-437D-8D93-F1F5051DC54B}" destId="{F901923D-E6E1-47FE-BE41-8B8C66EFA3AF}" srcOrd="0" destOrd="5" presId="urn:microsoft.com/office/officeart/2005/8/layout/list1#2"/>
    <dgm:cxn modelId="{8E37FC66-67D6-405C-A18B-82856ECEF9E6}" type="presOf" srcId="{354B659E-B080-4620-AD8D-3CD52C2957D3}" destId="{F901923D-E6E1-47FE-BE41-8B8C66EFA3AF}" srcOrd="0" destOrd="4" presId="urn:microsoft.com/office/officeart/2005/8/layout/list1#2"/>
    <dgm:cxn modelId="{75652747-8237-4B58-B7B2-12ECBAFBB63B}" srcId="{35CE50FE-FA6B-438A-BDBA-9B273E6736BA}" destId="{A68BCA94-8114-4D9C-95A7-72DF5E165A85}" srcOrd="3" destOrd="0" parTransId="{76499715-F834-4E73-A953-75772406B977}" sibTransId="{07CC0771-7FE0-4A04-A440-CBE727333784}"/>
    <dgm:cxn modelId="{78496C85-5963-487D-90D1-C334BFB68C00}" type="presOf" srcId="{015F5846-E613-44B3-BB77-F4E09D6342B9}" destId="{F901923D-E6E1-47FE-BE41-8B8C66EFA3AF}" srcOrd="0" destOrd="2" presId="urn:microsoft.com/office/officeart/2005/8/layout/list1#2"/>
    <dgm:cxn modelId="{E3891DAE-28A9-4C88-84CE-3368817FBAB8}" srcId="{35CE50FE-FA6B-438A-BDBA-9B273E6736BA}" destId="{62766196-0558-437D-8D93-F1F5051DC54B}" srcOrd="5" destOrd="0" parTransId="{5810AAB6-0189-4A01-A9B5-C11A23EEC3AE}" sibTransId="{BF191128-C206-4396-B289-0EF2136444C8}"/>
    <dgm:cxn modelId="{8AF361B2-E9B4-4A2B-93F4-643FEF78703C}" srcId="{35CE50FE-FA6B-438A-BDBA-9B273E6736BA}" destId="{015F5846-E613-44B3-BB77-F4E09D6342B9}" srcOrd="2" destOrd="0" parTransId="{8F87CCC7-DBEE-4359-9B88-2EFD3810FEEF}" sibTransId="{EC3EAB28-1D20-4EE3-99D8-B4EEEBF5A11F}"/>
    <dgm:cxn modelId="{CD2140BB-2C93-47B8-ACA3-E8203BF2DBB4}" type="presOf" srcId="{35CE50FE-FA6B-438A-BDBA-9B273E6736BA}" destId="{1DA2DBA8-FF13-4046-9A4B-FA26A7A8AE04}" srcOrd="0" destOrd="0" presId="urn:microsoft.com/office/officeart/2005/8/layout/list1#2"/>
    <dgm:cxn modelId="{876CB1BD-F97D-4315-AF3C-4B8873154413}" type="presOf" srcId="{35CE50FE-FA6B-438A-BDBA-9B273E6736BA}" destId="{E022AD64-6C14-41D5-BC9F-2BFBC0D6C3E0}" srcOrd="1" destOrd="0" presId="urn:microsoft.com/office/officeart/2005/8/layout/list1#2"/>
    <dgm:cxn modelId="{A7FC3EC4-4362-46B0-822E-8265D9F3181D}" srcId="{35CE50FE-FA6B-438A-BDBA-9B273E6736BA}" destId="{421E72A3-2D0A-4DAA-869A-ECEF47171CB9}" srcOrd="0" destOrd="0" parTransId="{B8CC1D2D-995C-4219-8174-A02FEF9997C0}" sibTransId="{AF52712C-0D81-4002-AB46-4BC1FFF64BAE}"/>
    <dgm:cxn modelId="{5DA867DB-4E75-42E6-8B5A-1F2B65992BA7}" type="presOf" srcId="{B7B4D503-0B80-4460-922F-678D7B3B9A0D}" destId="{01DD0F12-12F5-4D40-B8E1-50F8BA73202A}" srcOrd="0" destOrd="0" presId="urn:microsoft.com/office/officeart/2005/8/layout/list1#2"/>
    <dgm:cxn modelId="{575A2F2B-2B4F-43EC-818C-B7E12DDDF3E9}" type="presParOf" srcId="{01DD0F12-12F5-4D40-B8E1-50F8BA73202A}" destId="{9ADB6F5D-9C9F-48E8-BA73-30A7CB91DDA9}" srcOrd="0" destOrd="0" presId="urn:microsoft.com/office/officeart/2005/8/layout/list1#2"/>
    <dgm:cxn modelId="{9CB32CDE-348E-41D1-B8F9-95CA9A2BB358}" type="presParOf" srcId="{9ADB6F5D-9C9F-48E8-BA73-30A7CB91DDA9}" destId="{1DA2DBA8-FF13-4046-9A4B-FA26A7A8AE04}" srcOrd="0" destOrd="0" presId="urn:microsoft.com/office/officeart/2005/8/layout/list1#2"/>
    <dgm:cxn modelId="{EFC7B67D-EA87-4273-8C2D-2368BBB7218A}" type="presParOf" srcId="{9ADB6F5D-9C9F-48E8-BA73-30A7CB91DDA9}" destId="{E022AD64-6C14-41D5-BC9F-2BFBC0D6C3E0}" srcOrd="1" destOrd="0" presId="urn:microsoft.com/office/officeart/2005/8/layout/list1#2"/>
    <dgm:cxn modelId="{2B0B1F95-4B76-472F-A7C9-7251A2F918D3}" type="presParOf" srcId="{01DD0F12-12F5-4D40-B8E1-50F8BA73202A}" destId="{EA1C4785-F717-46FE-9168-8C8D21641086}" srcOrd="1" destOrd="0" presId="urn:microsoft.com/office/officeart/2005/8/layout/list1#2"/>
    <dgm:cxn modelId="{9627A8E8-A74A-4B1E-89F4-6766DE1ACE37}" type="presParOf" srcId="{01DD0F12-12F5-4D40-B8E1-50F8BA73202A}" destId="{F901923D-E6E1-47FE-BE41-8B8C66EFA3AF}" srcOrd="2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AA0FF-3772-4C88-B9D9-D7702591B9A7}">
      <dsp:nvSpPr>
        <dsp:cNvPr id="0" name=""/>
        <dsp:cNvSpPr/>
      </dsp:nvSpPr>
      <dsp:spPr>
        <a:xfrm>
          <a:off x="0" y="661218"/>
          <a:ext cx="8282880" cy="3607317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844" tIns="1103884" rIns="642844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S4.</a:t>
          </a:r>
          <a:r>
            <a:rPr lang="en-GB" sz="16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kern="12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Industria</a:t>
          </a:r>
          <a:r>
            <a:rPr lang="en-GB" sz="16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kern="12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alimentară</a:t>
          </a:r>
          <a:r>
            <a:rPr lang="en-GB" sz="16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, a </a:t>
          </a:r>
          <a:r>
            <a:rPr lang="en-GB" sz="1600" kern="12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băuturilor</a:t>
          </a:r>
          <a:r>
            <a:rPr lang="en-GB" sz="16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kern="12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şi</a:t>
          </a:r>
          <a:r>
            <a:rPr lang="en-GB" sz="16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600" kern="12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tutunului</a:t>
          </a:r>
          <a:endParaRPr lang="en-US" sz="1600" kern="1200" dirty="0">
            <a:solidFill>
              <a:schemeClr val="bg2"/>
            </a:solidFill>
            <a:latin typeface="Arial Narrow" panose="020B060602020203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S11.</a:t>
          </a:r>
          <a:r>
            <a:rPr lang="pt-BR" sz="16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Industria echipamentelor electrice, electronice şi mecanică fină. Alte activităţi industriale</a:t>
          </a:r>
          <a:endParaRPr lang="en-GB" sz="1600" kern="1200" dirty="0">
            <a:solidFill>
              <a:schemeClr val="bg2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S12. </a:t>
          </a:r>
          <a:r>
            <a:rPr lang="it-IT" sz="16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Industria mobilei. Alte activităţi industriale</a:t>
          </a:r>
          <a:endParaRPr lang="en-GB" sz="1600" kern="1200" dirty="0">
            <a:solidFill>
              <a:schemeClr val="bg2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S18</a:t>
          </a:r>
          <a:r>
            <a:rPr lang="en-GB" sz="16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Poştă şi curierat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S21. </a:t>
          </a:r>
          <a:r>
            <a:rPr lang="en-GB" sz="16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Tehnologia informaţiei şi telecomunicaţii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S23.</a:t>
          </a:r>
          <a:r>
            <a:rPr lang="en-GB" sz="16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Servicii de asistenţă, consultanţă, suport. Alte activităţi de servicii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S26.</a:t>
          </a:r>
          <a:r>
            <a:rPr lang="en-GB" sz="16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Învăţământ superior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S29.</a:t>
          </a:r>
          <a:r>
            <a:rPr lang="en-GB" sz="16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Activităţi sportive, jocuri de noroc şi pariuri. Alte activităţi associative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>
            <a:solidFill>
              <a:schemeClr val="bg2"/>
            </a:solidFill>
            <a:ea typeface="+mn-ea"/>
            <a:cs typeface="+mn-cs"/>
          </a:endParaRPr>
        </a:p>
      </dsp:txBody>
      <dsp:txXfrm>
        <a:off x="0" y="661218"/>
        <a:ext cx="8282880" cy="3607317"/>
      </dsp:txXfrm>
    </dsp:sp>
    <dsp:sp modelId="{8B3DCA86-CC99-48ED-8764-6E81C7AE6BE9}">
      <dsp:nvSpPr>
        <dsp:cNvPr id="0" name=""/>
        <dsp:cNvSpPr/>
      </dsp:nvSpPr>
      <dsp:spPr>
        <a:xfrm>
          <a:off x="414144" y="534580"/>
          <a:ext cx="5606275" cy="1071278"/>
        </a:xfrm>
        <a:prstGeom prst="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51" tIns="0" rIns="219151" bIns="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8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sectoare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de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activitate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fara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nici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o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organizatie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reprezentativa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, la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nivel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de sector,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sindicala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sau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patronala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: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14144" y="534580"/>
        <a:ext cx="5606275" cy="1071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AA0FF-3772-4C88-B9D9-D7702591B9A7}">
      <dsp:nvSpPr>
        <dsp:cNvPr id="0" name=""/>
        <dsp:cNvSpPr/>
      </dsp:nvSpPr>
      <dsp:spPr>
        <a:xfrm>
          <a:off x="0" y="443949"/>
          <a:ext cx="8496944" cy="4366752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57" tIns="1103884" rIns="659457" bIns="106680" numCol="1" spcCol="1270" anchor="t" anchorCtr="0">
          <a:noAutofit/>
        </a:bodyPr>
        <a:lstStyle/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</a:t>
          </a:r>
          <a:r>
            <a:rPr lang="pt-BR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Agricultura, acvacultura şi pescuitul. Silvicultura şi economia vânatului,</a:t>
          </a:r>
          <a:endParaRPr lang="en-US" sz="1500" kern="1200" dirty="0">
            <a:solidFill>
              <a:schemeClr val="bg2"/>
            </a:solidFill>
            <a:latin typeface="Arial Narrow" panose="020B0606020202030204" pitchFamily="34" charset="0"/>
          </a:endParaRP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Industria extractive,</a:t>
          </a: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S6 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Exploatarea şi prelucrarea primară a lemnului. Fabricarea hârtiei şi a produselor din hârtie</a:t>
          </a: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S7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Industria chimică şi petrochimică şi activităţi conexe,</a:t>
          </a: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S10</a:t>
          </a:r>
          <a:r>
            <a:rPr lang="pt-BR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Industria construcţiilor de maşini şi construcţii metalice,</a:t>
          </a:r>
          <a:endParaRPr lang="en-GB" sz="1500" kern="1200" dirty="0">
            <a:solidFill>
              <a:schemeClr val="bg2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S13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Servicii comunitare şi utilităţi publice. Gestionarea deşeurilor, activităţi de decontaminare şi de protecţie a mediului</a:t>
          </a: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S17 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Transporturi pe apă şi servicii conexe. Transporturi aeriene şi servicii conexe</a:t>
          </a: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S20 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Cultură şi mass-media</a:t>
          </a: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S24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Administraţie publică. Activităţi ale organizaţiilor şi organismelor extrateritoriale</a:t>
          </a: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S25 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Învăţământ preuniversitar</a:t>
          </a: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S27 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Sănătate. Activităţi sanitar-veterinare</a:t>
          </a: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S28 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Asistenţă sociala</a:t>
          </a: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S30 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Cercetare ştiinţifică şi dezvoltare tehnologică</a:t>
          </a:r>
        </a:p>
      </dsp:txBody>
      <dsp:txXfrm>
        <a:off x="0" y="443949"/>
        <a:ext cx="8496944" cy="4366752"/>
      </dsp:txXfrm>
    </dsp:sp>
    <dsp:sp modelId="{8B3DCA86-CC99-48ED-8764-6E81C7AE6BE9}">
      <dsp:nvSpPr>
        <dsp:cNvPr id="0" name=""/>
        <dsp:cNvSpPr/>
      </dsp:nvSpPr>
      <dsp:spPr>
        <a:xfrm>
          <a:off x="424847" y="317310"/>
          <a:ext cx="6417622" cy="1071278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13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sectoare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cu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cel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putin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o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organizatie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sindicala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reprezentativa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la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nivel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sectorial,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dar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fara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nici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o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organizatie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patronala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reprezentativa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24847" y="317310"/>
        <a:ext cx="6417622" cy="10712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AA0FF-3772-4C88-B9D9-D7702591B9A7}">
      <dsp:nvSpPr>
        <dsp:cNvPr id="0" name=""/>
        <dsp:cNvSpPr/>
      </dsp:nvSpPr>
      <dsp:spPr>
        <a:xfrm>
          <a:off x="0" y="928119"/>
          <a:ext cx="8496944" cy="2230841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57" tIns="1228852" rIns="659457" bIns="106680" numCol="1" spcCol="1270" anchor="t" anchorCtr="0">
          <a:noAutofit/>
        </a:bodyPr>
        <a:lstStyle/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S5.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500" kern="12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Industria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500" kern="12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textilă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, </a:t>
          </a:r>
          <a:r>
            <a:rPr lang="en-GB" sz="1500" kern="12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produse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textile, </a:t>
          </a:r>
          <a:r>
            <a:rPr lang="en-GB" sz="1500" kern="12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îmbrăcăminte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. </a:t>
          </a:r>
          <a:r>
            <a:rPr lang="en-GB" sz="1500" kern="12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Pielărie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500" kern="12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şi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500" kern="12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încălţăminte</a:t>
          </a:r>
          <a:endParaRPr lang="en-US" sz="1500" kern="1200" dirty="0">
            <a:solidFill>
              <a:schemeClr val="bg2"/>
            </a:solidFill>
            <a:latin typeface="Arial Narrow" panose="020B0606020202030204" pitchFamily="34" charset="0"/>
          </a:endParaRP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S15.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Comerţ</a:t>
          </a: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S19. 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Turism, hoteluri şi restaurant</a:t>
          </a: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>
            <a:solidFill>
              <a:schemeClr val="bg2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0" y="928119"/>
        <a:ext cx="8496944" cy="2230841"/>
      </dsp:txXfrm>
    </dsp:sp>
    <dsp:sp modelId="{8B3DCA86-CC99-48ED-8764-6E81C7AE6BE9}">
      <dsp:nvSpPr>
        <dsp:cNvPr id="0" name=""/>
        <dsp:cNvSpPr/>
      </dsp:nvSpPr>
      <dsp:spPr>
        <a:xfrm>
          <a:off x="424847" y="801480"/>
          <a:ext cx="5751165" cy="1071278"/>
        </a:xfrm>
        <a:prstGeom prst="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3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sectoare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cu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cel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putin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o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organizatie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patronala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reprezentativa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la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nivel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sectorial,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dar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fara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nici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o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organizatie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sindicala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tx1"/>
              </a:solidFill>
              <a:ea typeface="+mn-ea"/>
              <a:cs typeface="+mn-cs"/>
            </a:rPr>
            <a:t>reprezentativa</a:t>
          </a:r>
          <a:r>
            <a:rPr lang="en-GB" sz="2000" b="1" kern="1200" dirty="0">
              <a:solidFill>
                <a:schemeClr val="tx1"/>
              </a:solidFill>
              <a:ea typeface="+mn-ea"/>
              <a:cs typeface="+mn-cs"/>
            </a:rPr>
            <a:t>,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24847" y="801480"/>
        <a:ext cx="5751165" cy="1071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AA0FF-3772-4C88-B9D9-D7702591B9A7}">
      <dsp:nvSpPr>
        <dsp:cNvPr id="0" name=""/>
        <dsp:cNvSpPr/>
      </dsp:nvSpPr>
      <dsp:spPr>
        <a:xfrm>
          <a:off x="0" y="382275"/>
          <a:ext cx="8496944" cy="3322529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57" tIns="1208024" rIns="659457" bIns="106680" numCol="1" spcCol="1270" anchor="t" anchorCtr="0">
          <a:noAutofit/>
        </a:bodyPr>
        <a:lstStyle/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S3.</a:t>
          </a:r>
          <a:r>
            <a:rPr lang="nl-NL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Energie, petrol şi gaze şi minerit energetic</a:t>
          </a:r>
          <a:endParaRPr lang="en-US" sz="1500" kern="1200" dirty="0">
            <a:solidFill>
              <a:schemeClr val="bg2"/>
            </a:solidFill>
            <a:latin typeface="Arial Narrow" panose="020B0606020202030204" pitchFamily="34" charset="0"/>
          </a:endParaRP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S8.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Industria sticlei şi a ceramicii fine. Industria materialelor de construcţii - fabricarea altor produse din minerale nemetalice</a:t>
          </a: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S9.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GB" sz="1500" kern="1200" dirty="0" err="1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Industria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metalurgică</a:t>
          </a: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S14. 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Construcţii civile şi industrial</a:t>
          </a: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S16. </a:t>
          </a:r>
          <a:r>
            <a:rPr lang="en-GB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Transporturi terestre şi servicii conexe</a:t>
          </a: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1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S22.</a:t>
          </a:r>
          <a:r>
            <a:rPr lang="pt-BR" sz="1500" kern="1200" dirty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rPr>
            <a:t> Activităţi financiare, bancare şi de asigurări</a:t>
          </a:r>
          <a:endParaRPr lang="en-GB" sz="1500" kern="1200" dirty="0">
            <a:solidFill>
              <a:schemeClr val="bg2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>
            <a:solidFill>
              <a:schemeClr val="bg2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>
            <a:solidFill>
              <a:schemeClr val="bg2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0" y="382275"/>
        <a:ext cx="8496944" cy="3322529"/>
      </dsp:txXfrm>
    </dsp:sp>
    <dsp:sp modelId="{8B3DCA86-CC99-48ED-8764-6E81C7AE6BE9}">
      <dsp:nvSpPr>
        <dsp:cNvPr id="0" name=""/>
        <dsp:cNvSpPr/>
      </dsp:nvSpPr>
      <dsp:spPr>
        <a:xfrm>
          <a:off x="424847" y="255636"/>
          <a:ext cx="5751165" cy="1071278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  <a:ea typeface="+mn-ea"/>
              <a:cs typeface="+mn-cs"/>
            </a:rPr>
            <a:t>6 sectoare cu cel putin 1 organizatie sindicala si 1 organizatie patronala reprezentativa la nivel national.</a:t>
          </a:r>
          <a:endParaRPr lang="en-GB" sz="2000" b="1" kern="1200" dirty="0">
            <a:solidFill>
              <a:schemeClr val="tx1"/>
            </a:solidFill>
            <a:ea typeface="+mn-ea"/>
            <a:cs typeface="+mn-cs"/>
          </a:endParaRPr>
        </a:p>
      </dsp:txBody>
      <dsp:txXfrm>
        <a:off x="424847" y="255636"/>
        <a:ext cx="5751165" cy="10712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1923D-E6E1-47FE-BE41-8B8C66EFA3AF}">
      <dsp:nvSpPr>
        <dsp:cNvPr id="0" name=""/>
        <dsp:cNvSpPr/>
      </dsp:nvSpPr>
      <dsp:spPr>
        <a:xfrm>
          <a:off x="0" y="331460"/>
          <a:ext cx="8147248" cy="211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317" tIns="333248" rIns="632317" bIns="113792" numCol="1" spcCol="1270" anchor="t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Confuzie</a:t>
          </a:r>
          <a:r>
            <a:rPr lang="en-GB" sz="1600" kern="1200" dirty="0"/>
            <a:t> </a:t>
          </a:r>
          <a:r>
            <a:rPr lang="en-GB" sz="1600" kern="1200" dirty="0" err="1"/>
            <a:t>intre</a:t>
          </a:r>
          <a:r>
            <a:rPr lang="en-GB" sz="1600" kern="1200" dirty="0"/>
            <a:t> </a:t>
          </a:r>
          <a:r>
            <a:rPr lang="en-GB" sz="1600" kern="1200" dirty="0" err="1"/>
            <a:t>dialogul</a:t>
          </a:r>
          <a:r>
            <a:rPr lang="en-GB" sz="1600" kern="1200" dirty="0"/>
            <a:t> social si </a:t>
          </a:r>
          <a:r>
            <a:rPr lang="en-GB" sz="1600" kern="1200" dirty="0" err="1"/>
            <a:t>dialogul</a:t>
          </a:r>
          <a:r>
            <a:rPr lang="en-GB" sz="1600" kern="1200" dirty="0"/>
            <a:t> civic,</a:t>
          </a:r>
          <a:endParaRPr lang="en-US" sz="1600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Lipsa</a:t>
          </a:r>
          <a:r>
            <a:rPr lang="en-US" sz="1600" kern="1200" dirty="0"/>
            <a:t> </a:t>
          </a:r>
          <a:r>
            <a:rPr lang="en-US" sz="1600" kern="1200" dirty="0" err="1"/>
            <a:t>incredere</a:t>
          </a:r>
          <a:r>
            <a:rPr lang="en-US" sz="1600" kern="1200" dirty="0"/>
            <a:t> </a:t>
          </a:r>
          <a:r>
            <a:rPr lang="en-US" sz="1600" kern="1200" dirty="0" err="1"/>
            <a:t>intre</a:t>
          </a:r>
          <a:r>
            <a:rPr lang="en-US" sz="1600" kern="1200" dirty="0"/>
            <a:t> </a:t>
          </a:r>
          <a:r>
            <a:rPr lang="en-US" sz="1600" kern="1200" dirty="0" err="1"/>
            <a:t>parteneri</a:t>
          </a:r>
          <a:r>
            <a:rPr lang="en-US" sz="1600" kern="1200" dirty="0"/>
            <a:t>,</a:t>
          </a: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Lipsa</a:t>
          </a:r>
          <a:r>
            <a:rPr lang="en-US" sz="1600" kern="1200" dirty="0"/>
            <a:t> </a:t>
          </a:r>
          <a:r>
            <a:rPr lang="en-US" sz="1600" kern="1200" dirty="0" err="1"/>
            <a:t>capacitatii</a:t>
          </a:r>
          <a:r>
            <a:rPr lang="en-US" sz="1600" kern="1200" dirty="0"/>
            <a:t> </a:t>
          </a:r>
          <a:r>
            <a:rPr lang="en-US" sz="1600" kern="1200" dirty="0" err="1"/>
            <a:t>institutionale</a:t>
          </a:r>
          <a:r>
            <a:rPr lang="en-US" sz="1600" kern="1200" dirty="0"/>
            <a:t> a </a:t>
          </a:r>
          <a:r>
            <a:rPr lang="en-US" sz="1600" kern="1200" dirty="0" err="1"/>
            <a:t>partenerilor</a:t>
          </a:r>
          <a:r>
            <a:rPr lang="en-US" sz="1600" kern="1200" dirty="0"/>
            <a:t> </a:t>
          </a:r>
          <a:r>
            <a:rPr lang="en-US" sz="1600" kern="1200" dirty="0" err="1"/>
            <a:t>sociali</a:t>
          </a:r>
          <a:r>
            <a:rPr lang="en-US" sz="1600" kern="1200" dirty="0"/>
            <a:t>,</a:t>
          </a: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Lipsa</a:t>
          </a:r>
          <a:r>
            <a:rPr lang="en-US" sz="1600" kern="1200" dirty="0"/>
            <a:t> </a:t>
          </a:r>
          <a:r>
            <a:rPr lang="en-US" sz="1600" kern="1200" dirty="0" err="1"/>
            <a:t>mecanisme</a:t>
          </a:r>
          <a:r>
            <a:rPr lang="en-US" sz="1600" kern="1200" dirty="0"/>
            <a:t> de </a:t>
          </a:r>
          <a:r>
            <a:rPr lang="en-US" sz="1600" kern="1200" dirty="0" err="1"/>
            <a:t>monitorizare</a:t>
          </a:r>
          <a:r>
            <a:rPr lang="en-US" sz="1600" kern="1200" dirty="0"/>
            <a:t> a </a:t>
          </a:r>
          <a:r>
            <a:rPr lang="en-US" sz="1600" kern="1200" dirty="0" err="1"/>
            <a:t>dialogului</a:t>
          </a:r>
          <a:r>
            <a:rPr lang="en-US" sz="1600" kern="1200" dirty="0"/>
            <a:t> social,</a:t>
          </a: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Lipsa</a:t>
          </a:r>
          <a:r>
            <a:rPr lang="en-US" sz="1600" kern="1200" dirty="0"/>
            <a:t> </a:t>
          </a:r>
          <a:r>
            <a:rPr lang="en-US" sz="1600" kern="1200" dirty="0" err="1"/>
            <a:t>vointei</a:t>
          </a:r>
          <a:r>
            <a:rPr lang="en-US" sz="1600" kern="1200" dirty="0"/>
            <a:t> </a:t>
          </a:r>
          <a:r>
            <a:rPr lang="en-US" sz="1600" kern="1200" dirty="0" err="1"/>
            <a:t>politica</a:t>
          </a:r>
          <a:r>
            <a:rPr lang="en-US" sz="1600" kern="1200" dirty="0"/>
            <a:t> </a:t>
          </a:r>
          <a:r>
            <a:rPr lang="en-US" sz="1600" kern="1200" dirty="0" err="1"/>
            <a:t>pentru</a:t>
          </a:r>
          <a:r>
            <a:rPr lang="en-US" sz="1600" kern="1200" dirty="0"/>
            <a:t> </a:t>
          </a:r>
          <a:r>
            <a:rPr lang="en-US" sz="1600" kern="1200" dirty="0" err="1"/>
            <a:t>derularea</a:t>
          </a:r>
          <a:r>
            <a:rPr lang="en-US" sz="1600" kern="1200" dirty="0"/>
            <a:t> si </a:t>
          </a:r>
          <a:r>
            <a:rPr lang="en-US" sz="1600" kern="1200" dirty="0" err="1"/>
            <a:t>valorificarea</a:t>
          </a:r>
          <a:r>
            <a:rPr lang="en-US" sz="1600" kern="1200" dirty="0"/>
            <a:t> </a:t>
          </a:r>
          <a:r>
            <a:rPr lang="en-US" sz="1600" kern="1200" dirty="0" err="1"/>
            <a:t>dialogului</a:t>
          </a:r>
          <a:r>
            <a:rPr lang="en-US" sz="1600" kern="1200" dirty="0"/>
            <a:t> social,</a:t>
          </a: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Lipsa</a:t>
          </a:r>
          <a:r>
            <a:rPr lang="en-US" sz="1600" kern="1200" dirty="0"/>
            <a:t> de </a:t>
          </a:r>
          <a:r>
            <a:rPr lang="en-US" sz="1600" kern="1200" dirty="0" err="1"/>
            <a:t>interes</a:t>
          </a:r>
          <a:r>
            <a:rPr lang="en-US" sz="1600" kern="1200" dirty="0"/>
            <a:t> </a:t>
          </a:r>
          <a:r>
            <a:rPr lang="en-US" sz="1600" kern="1200" dirty="0" err="1"/>
            <a:t>pentru</a:t>
          </a:r>
          <a:r>
            <a:rPr lang="en-US" sz="1600" kern="1200" dirty="0"/>
            <a:t> a </a:t>
          </a:r>
          <a:r>
            <a:rPr lang="en-US" sz="1600" kern="1200" dirty="0" err="1"/>
            <a:t>asigura</a:t>
          </a:r>
          <a:r>
            <a:rPr lang="en-US" sz="1600" kern="1200" dirty="0"/>
            <a:t> </a:t>
          </a:r>
          <a:r>
            <a:rPr lang="en-US" sz="1600" kern="1200" dirty="0" err="1"/>
            <a:t>functionarea</a:t>
          </a:r>
          <a:r>
            <a:rPr lang="en-US" sz="1600" kern="1200" dirty="0"/>
            <a:t> </a:t>
          </a:r>
          <a:r>
            <a:rPr lang="en-US" sz="1600" kern="1200" dirty="0" err="1"/>
            <a:t>adecvata</a:t>
          </a:r>
          <a:r>
            <a:rPr lang="en-US" sz="1600" kern="1200" dirty="0"/>
            <a:t> a </a:t>
          </a:r>
          <a:r>
            <a:rPr lang="en-US" sz="1600" kern="1200" dirty="0" err="1"/>
            <a:t>structurilor</a:t>
          </a:r>
          <a:r>
            <a:rPr lang="en-US" sz="1600" kern="1200" dirty="0"/>
            <a:t> de dialog.</a:t>
          </a:r>
        </a:p>
      </dsp:txBody>
      <dsp:txXfrm>
        <a:off x="0" y="331460"/>
        <a:ext cx="8147248" cy="2116800"/>
      </dsp:txXfrm>
    </dsp:sp>
    <dsp:sp modelId="{E022AD64-6C14-41D5-BC9F-2BFBC0D6C3E0}">
      <dsp:nvSpPr>
        <dsp:cNvPr id="0" name=""/>
        <dsp:cNvSpPr/>
      </dsp:nvSpPr>
      <dsp:spPr>
        <a:xfrm>
          <a:off x="407362" y="95300"/>
          <a:ext cx="5856486" cy="47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DIALOG SOCIAL NATIONAL</a:t>
          </a:r>
        </a:p>
      </dsp:txBody>
      <dsp:txXfrm>
        <a:off x="407362" y="95300"/>
        <a:ext cx="5856486" cy="472320"/>
      </dsp:txXfrm>
    </dsp:sp>
    <dsp:sp modelId="{3C6D13E9-035D-48C2-B157-0FA2B30F21B6}">
      <dsp:nvSpPr>
        <dsp:cNvPr id="0" name=""/>
        <dsp:cNvSpPr/>
      </dsp:nvSpPr>
      <dsp:spPr>
        <a:xfrm>
          <a:off x="0" y="2770820"/>
          <a:ext cx="8147248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317" tIns="333248" rIns="632317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600" kern="1200" dirty="0">
              <a:ea typeface="+mn-ea"/>
              <a:cs typeface="+mn-cs"/>
            </a:rPr>
            <a:t>Continua reducere ca intensitate,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 err="1"/>
            <a:t>Lipsa</a:t>
          </a:r>
          <a:r>
            <a:rPr lang="en-US" sz="1600" kern="1200" dirty="0"/>
            <a:t> </a:t>
          </a:r>
          <a:r>
            <a:rPr lang="en-US" sz="1600" kern="1200" dirty="0" err="1"/>
            <a:t>partenerilor</a:t>
          </a:r>
          <a:r>
            <a:rPr lang="en-US" sz="1600" kern="1200" dirty="0"/>
            <a:t> </a:t>
          </a:r>
          <a:r>
            <a:rPr lang="en-US" sz="1600" kern="1200" dirty="0" err="1"/>
            <a:t>reprezentativi</a:t>
          </a:r>
          <a:r>
            <a:rPr lang="en-US" sz="1600" kern="1200" dirty="0"/>
            <a:t> </a:t>
          </a:r>
          <a:r>
            <a:rPr lang="en-US" sz="1600" kern="1200" dirty="0" err="1"/>
            <a:t>pentru</a:t>
          </a:r>
          <a:r>
            <a:rPr lang="en-US" sz="1600" kern="1200" dirty="0"/>
            <a:t> a </a:t>
          </a:r>
          <a:r>
            <a:rPr lang="en-US" sz="1600" kern="1200" dirty="0" err="1"/>
            <a:t>initia</a:t>
          </a:r>
          <a:r>
            <a:rPr lang="en-US" sz="1600" kern="1200" dirty="0"/>
            <a:t> </a:t>
          </a:r>
          <a:r>
            <a:rPr lang="en-US" sz="1600" kern="1200" dirty="0" err="1"/>
            <a:t>procesul</a:t>
          </a:r>
          <a:r>
            <a:rPr lang="en-US" sz="1600" kern="1200" dirty="0"/>
            <a:t> </a:t>
          </a:r>
          <a:r>
            <a:rPr lang="en-US" sz="1600" kern="1200" dirty="0" err="1"/>
            <a:t>negocierilor</a:t>
          </a:r>
          <a:r>
            <a:rPr lang="en-US" sz="1600" kern="1200" dirty="0"/>
            <a:t> </a:t>
          </a:r>
          <a:r>
            <a:rPr lang="en-US" sz="1600" kern="1200" dirty="0" err="1"/>
            <a:t>colective</a:t>
          </a:r>
          <a:r>
            <a:rPr lang="en-US" sz="1600" kern="1200" dirty="0"/>
            <a:t>,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600" kern="1200" dirty="0" err="1">
              <a:ea typeface="+mn-ea"/>
              <a:cs typeface="+mn-cs"/>
            </a:rPr>
            <a:t>Mecanismul</a:t>
          </a:r>
          <a:r>
            <a:rPr lang="es-ES" sz="1600" kern="1200" dirty="0">
              <a:ea typeface="+mn-ea"/>
              <a:cs typeface="+mn-cs"/>
            </a:rPr>
            <a:t> de </a:t>
          </a:r>
          <a:r>
            <a:rPr lang="es-ES" sz="1600" kern="1200" dirty="0" err="1">
              <a:ea typeface="+mn-ea"/>
              <a:cs typeface="+mn-cs"/>
            </a:rPr>
            <a:t>extindere</a:t>
          </a:r>
          <a:r>
            <a:rPr lang="es-ES" sz="1600" kern="1200" dirty="0">
              <a:ea typeface="+mn-ea"/>
              <a:cs typeface="+mn-cs"/>
            </a:rPr>
            <a:t> s-a </a:t>
          </a:r>
          <a:r>
            <a:rPr lang="es-ES" sz="1600" kern="1200" dirty="0" err="1">
              <a:ea typeface="+mn-ea"/>
              <a:cs typeface="+mn-cs"/>
            </a:rPr>
            <a:t>dovedit</a:t>
          </a:r>
          <a:r>
            <a:rPr lang="es-ES" sz="1600" kern="1200" dirty="0">
              <a:ea typeface="+mn-ea"/>
              <a:cs typeface="+mn-cs"/>
            </a:rPr>
            <a:t> a fi </a:t>
          </a:r>
          <a:r>
            <a:rPr lang="es-ES" sz="1600" kern="1200" dirty="0" err="1">
              <a:ea typeface="+mn-ea"/>
              <a:cs typeface="+mn-cs"/>
            </a:rPr>
            <a:t>unul</a:t>
          </a:r>
          <a:r>
            <a:rPr lang="es-ES" sz="1600" kern="1200" dirty="0">
              <a:ea typeface="+mn-ea"/>
              <a:cs typeface="+mn-cs"/>
            </a:rPr>
            <a:t> </a:t>
          </a:r>
          <a:r>
            <a:rPr lang="es-ES" sz="1600" kern="1200" dirty="0" err="1">
              <a:ea typeface="+mn-ea"/>
              <a:cs typeface="+mn-cs"/>
            </a:rPr>
            <a:t>nefunctional</a:t>
          </a:r>
          <a:r>
            <a:rPr lang="es-ES" sz="1600" kern="1200" dirty="0">
              <a:ea typeface="+mn-ea"/>
              <a:cs typeface="+mn-cs"/>
            </a:rPr>
            <a:t>,</a:t>
          </a:r>
          <a:endParaRPr lang="en-GB" sz="1600" kern="1200" dirty="0"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kern="1200" dirty="0">
              <a:ea typeface="+mn-ea"/>
              <a:cs typeface="+mn-cs"/>
            </a:rPr>
            <a:t>Nu </a:t>
          </a:r>
          <a:r>
            <a:rPr lang="en-GB" sz="1600" kern="1200" dirty="0" err="1">
              <a:ea typeface="+mn-ea"/>
              <a:cs typeface="+mn-cs"/>
            </a:rPr>
            <a:t>exista</a:t>
          </a:r>
          <a:r>
            <a:rPr lang="en-GB" sz="1600" kern="1200" dirty="0">
              <a:ea typeface="+mn-ea"/>
              <a:cs typeface="+mn-cs"/>
            </a:rPr>
            <a:t> </a:t>
          </a:r>
          <a:r>
            <a:rPr lang="en-GB" sz="1600" kern="1200" dirty="0" err="1">
              <a:ea typeface="+mn-ea"/>
              <a:cs typeface="+mn-cs"/>
            </a:rPr>
            <a:t>suficient</a:t>
          </a:r>
          <a:r>
            <a:rPr lang="en-GB" sz="1600" kern="1200" dirty="0">
              <a:ea typeface="+mn-ea"/>
              <a:cs typeface="+mn-cs"/>
            </a:rPr>
            <a:t> </a:t>
          </a:r>
          <a:r>
            <a:rPr lang="en-GB" sz="1600" kern="1200" dirty="0" err="1">
              <a:ea typeface="+mn-ea"/>
              <a:cs typeface="+mn-cs"/>
            </a:rPr>
            <a:t>interes</a:t>
          </a:r>
          <a:r>
            <a:rPr lang="en-GB" sz="1600" kern="1200" dirty="0">
              <a:ea typeface="+mn-ea"/>
              <a:cs typeface="+mn-cs"/>
            </a:rPr>
            <a:t> </a:t>
          </a:r>
          <a:r>
            <a:rPr lang="en-GB" sz="1600" kern="1200" dirty="0" err="1">
              <a:ea typeface="+mn-ea"/>
              <a:cs typeface="+mn-cs"/>
            </a:rPr>
            <a:t>pentru</a:t>
          </a:r>
          <a:r>
            <a:rPr lang="en-GB" sz="1600" kern="1200" dirty="0">
              <a:ea typeface="+mn-ea"/>
              <a:cs typeface="+mn-cs"/>
            </a:rPr>
            <a:t> </a:t>
          </a:r>
          <a:r>
            <a:rPr lang="en-GB" sz="1600" kern="1200" dirty="0" err="1">
              <a:ea typeface="+mn-ea"/>
              <a:cs typeface="+mn-cs"/>
            </a:rPr>
            <a:t>parteneri</a:t>
          </a:r>
          <a:r>
            <a:rPr lang="en-GB" sz="1600" kern="1200" dirty="0">
              <a:ea typeface="+mn-ea"/>
              <a:cs typeface="+mn-cs"/>
            </a:rPr>
            <a:t> </a:t>
          </a:r>
          <a:r>
            <a:rPr lang="en-GB" sz="1600" kern="1200" dirty="0" err="1">
              <a:ea typeface="+mn-ea"/>
              <a:cs typeface="+mn-cs"/>
            </a:rPr>
            <a:t>pentru</a:t>
          </a:r>
          <a:r>
            <a:rPr lang="en-GB" sz="1600" kern="1200" dirty="0">
              <a:ea typeface="+mn-ea"/>
              <a:cs typeface="+mn-cs"/>
            </a:rPr>
            <a:t> a-si </a:t>
          </a:r>
          <a:r>
            <a:rPr lang="en-GB" sz="1600" kern="1200" dirty="0" err="1">
              <a:ea typeface="+mn-ea"/>
              <a:cs typeface="+mn-cs"/>
            </a:rPr>
            <a:t>obtine</a:t>
          </a:r>
          <a:r>
            <a:rPr lang="en-GB" sz="1600" kern="1200" dirty="0">
              <a:ea typeface="+mn-ea"/>
              <a:cs typeface="+mn-cs"/>
            </a:rPr>
            <a:t> </a:t>
          </a:r>
          <a:r>
            <a:rPr lang="en-GB" sz="1600" kern="1200" dirty="0" err="1">
              <a:ea typeface="+mn-ea"/>
              <a:cs typeface="+mn-cs"/>
            </a:rPr>
            <a:t>reprezentativitatea</a:t>
          </a:r>
          <a:r>
            <a:rPr lang="en-GB" sz="1600" kern="1200" dirty="0">
              <a:ea typeface="+mn-ea"/>
              <a:cs typeface="+mn-cs"/>
            </a:rPr>
            <a:t> la </a:t>
          </a:r>
          <a:r>
            <a:rPr lang="en-GB" sz="1600" kern="1200" dirty="0" err="1">
              <a:ea typeface="+mn-ea"/>
              <a:cs typeface="+mn-cs"/>
            </a:rPr>
            <a:t>nivel</a:t>
          </a:r>
          <a:r>
            <a:rPr lang="en-GB" sz="1600" kern="1200" dirty="0">
              <a:ea typeface="+mn-ea"/>
              <a:cs typeface="+mn-cs"/>
            </a:rPr>
            <a:t> sectorial.</a:t>
          </a:r>
        </a:p>
      </dsp:txBody>
      <dsp:txXfrm>
        <a:off x="0" y="2770820"/>
        <a:ext cx="8147248" cy="1814400"/>
      </dsp:txXfrm>
    </dsp:sp>
    <dsp:sp modelId="{51995420-F191-467D-9BF2-AC4D4D44A822}">
      <dsp:nvSpPr>
        <dsp:cNvPr id="0" name=""/>
        <dsp:cNvSpPr/>
      </dsp:nvSpPr>
      <dsp:spPr>
        <a:xfrm>
          <a:off x="407362" y="2534660"/>
          <a:ext cx="5398586" cy="47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DIALOG SOCIAL SECTORIAL</a:t>
          </a:r>
        </a:p>
      </dsp:txBody>
      <dsp:txXfrm>
        <a:off x="407362" y="2534660"/>
        <a:ext cx="5398586" cy="472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1923D-E6E1-47FE-BE41-8B8C66EFA3AF}">
      <dsp:nvSpPr>
        <dsp:cNvPr id="0" name=""/>
        <dsp:cNvSpPr/>
      </dsp:nvSpPr>
      <dsp:spPr>
        <a:xfrm>
          <a:off x="0" y="381863"/>
          <a:ext cx="8147248" cy="428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317" tIns="416560" rIns="632317" bIns="142240" numCol="1" spcCol="1270" anchor="t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Structuri</a:t>
          </a:r>
          <a:r>
            <a:rPr lang="en-US" sz="2000" kern="1200" dirty="0"/>
            <a:t> ale </a:t>
          </a:r>
          <a:r>
            <a:rPr lang="en-US" sz="2000" kern="1200" dirty="0" err="1"/>
            <a:t>dialogului</a:t>
          </a:r>
          <a:r>
            <a:rPr lang="en-US" sz="2000" kern="1200" dirty="0"/>
            <a:t> social fragmentate,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Inlocuirea</a:t>
          </a:r>
          <a:r>
            <a:rPr lang="en-US" sz="2000" kern="1200" dirty="0"/>
            <a:t> </a:t>
          </a:r>
          <a:r>
            <a:rPr lang="en-US" sz="2000" kern="1200" dirty="0" err="1"/>
            <a:t>organizatiilor</a:t>
          </a:r>
          <a:r>
            <a:rPr lang="en-US" sz="2000" kern="1200" dirty="0"/>
            <a:t> </a:t>
          </a:r>
          <a:r>
            <a:rPr lang="en-US" sz="2000" kern="1200" dirty="0" err="1"/>
            <a:t>sindicale</a:t>
          </a:r>
          <a:r>
            <a:rPr lang="en-US" sz="2000" kern="1200" dirty="0"/>
            <a:t> cu </a:t>
          </a:r>
          <a:r>
            <a:rPr lang="en-US" sz="2000" kern="1200" dirty="0" err="1"/>
            <a:t>reprezentantii</a:t>
          </a:r>
          <a:r>
            <a:rPr lang="en-US" sz="2000" kern="1200" dirty="0"/>
            <a:t> </a:t>
          </a:r>
          <a:r>
            <a:rPr lang="en-US" sz="2000" kern="1200" dirty="0" err="1"/>
            <a:t>salariatilor</a:t>
          </a:r>
          <a:r>
            <a:rPr lang="en-US" sz="2000" kern="1200" dirty="0"/>
            <a:t> in </a:t>
          </a:r>
          <a:r>
            <a:rPr lang="en-US" sz="2000" kern="1200" dirty="0" err="1"/>
            <a:t>negocierile</a:t>
          </a:r>
          <a:r>
            <a:rPr lang="en-US" sz="2000" kern="1200" dirty="0"/>
            <a:t> collective si implicit </a:t>
          </a:r>
          <a:r>
            <a:rPr lang="en-US" sz="2000" kern="1200" dirty="0" err="1"/>
            <a:t>efecte</a:t>
          </a:r>
          <a:r>
            <a:rPr lang="en-US" sz="2000" kern="1200" dirty="0"/>
            <a:t> </a:t>
          </a:r>
          <a:r>
            <a:rPr lang="en-US" sz="2000" kern="1200" dirty="0" err="1"/>
            <a:t>nesemnificative</a:t>
          </a:r>
          <a:r>
            <a:rPr lang="en-US" sz="2000" kern="1200" dirty="0"/>
            <a:t> la </a:t>
          </a:r>
          <a:r>
            <a:rPr lang="en-US" sz="2000" kern="1200" dirty="0" err="1"/>
            <a:t>nivelul</a:t>
          </a:r>
          <a:r>
            <a:rPr lang="en-US" sz="2000" kern="1200" dirty="0"/>
            <a:t> </a:t>
          </a:r>
          <a:r>
            <a:rPr lang="en-US" sz="2000" kern="1200" dirty="0" err="1"/>
            <a:t>conditiilor</a:t>
          </a:r>
          <a:r>
            <a:rPr lang="en-US" sz="2000" kern="1200" dirty="0"/>
            <a:t> de </a:t>
          </a:r>
          <a:r>
            <a:rPr lang="en-US" sz="2000" kern="1200" dirty="0" err="1"/>
            <a:t>munca</a:t>
          </a:r>
          <a:r>
            <a:rPr lang="en-US" sz="2000" kern="1200" dirty="0"/>
            <a:t> si de </a:t>
          </a:r>
          <a:r>
            <a:rPr lang="en-US" sz="2000" kern="1200" dirty="0" err="1"/>
            <a:t>remunerare</a:t>
          </a:r>
          <a:r>
            <a:rPr lang="en-US" sz="2000" kern="1200" dirty="0"/>
            <a:t>,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Atitudine</a:t>
          </a:r>
          <a:r>
            <a:rPr lang="en-US" sz="2000" kern="1200" dirty="0"/>
            <a:t> </a:t>
          </a:r>
          <a:r>
            <a:rPr lang="en-US" sz="2000" kern="1200" dirty="0" err="1"/>
            <a:t>ostila</a:t>
          </a:r>
          <a:r>
            <a:rPr lang="en-US" sz="2000" kern="1200" dirty="0"/>
            <a:t> fata de </a:t>
          </a:r>
          <a:r>
            <a:rPr lang="en-US" sz="2000" kern="1200" dirty="0" err="1"/>
            <a:t>organizatiile</a:t>
          </a:r>
          <a:r>
            <a:rPr lang="en-US" sz="2000" kern="1200" dirty="0"/>
            <a:t> </a:t>
          </a:r>
          <a:r>
            <a:rPr lang="en-US" sz="2000" kern="1200" dirty="0" err="1"/>
            <a:t>sindicale</a:t>
          </a:r>
          <a:r>
            <a:rPr lang="en-US" sz="2000" kern="1200" dirty="0"/>
            <a:t>,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Criterii</a:t>
          </a:r>
          <a:r>
            <a:rPr lang="en-US" sz="2000" kern="1200" dirty="0"/>
            <a:t> de </a:t>
          </a:r>
          <a:r>
            <a:rPr lang="en-US" sz="2000" kern="1200" dirty="0" err="1"/>
            <a:t>reprezentativitate</a:t>
          </a:r>
          <a:r>
            <a:rPr lang="en-US" sz="2000" kern="1200" dirty="0"/>
            <a:t> </a:t>
          </a:r>
          <a:r>
            <a:rPr lang="en-US" sz="2000" kern="1200" dirty="0" err="1"/>
            <a:t>excesive</a:t>
          </a:r>
          <a:r>
            <a:rPr lang="en-US" sz="2000" kern="1200" dirty="0"/>
            <a:t> si </a:t>
          </a:r>
          <a:r>
            <a:rPr lang="en-US" sz="2000" kern="1200" dirty="0" err="1"/>
            <a:t>lipsite</a:t>
          </a:r>
          <a:r>
            <a:rPr lang="en-US" sz="2000" kern="1200" dirty="0"/>
            <a:t> de </a:t>
          </a:r>
          <a:r>
            <a:rPr lang="en-US" sz="2000" kern="1200" dirty="0" err="1"/>
            <a:t>corelare</a:t>
          </a:r>
          <a:r>
            <a:rPr lang="en-US" sz="2000" kern="1200" dirty="0"/>
            <a:t> cu </a:t>
          </a:r>
          <a:r>
            <a:rPr lang="en-US" sz="2000" kern="1200" dirty="0" err="1"/>
            <a:t>avantajele</a:t>
          </a:r>
          <a:r>
            <a:rPr lang="en-US" sz="2000" kern="1200" dirty="0"/>
            <a:t> </a:t>
          </a:r>
          <a:r>
            <a:rPr lang="en-US" sz="2000" kern="1200" dirty="0" err="1"/>
            <a:t>oferite</a:t>
          </a:r>
          <a:r>
            <a:rPr lang="en-US" sz="2000" kern="1200" dirty="0"/>
            <a:t> de </a:t>
          </a:r>
          <a:r>
            <a:rPr lang="en-US" sz="2000" kern="1200" dirty="0" err="1"/>
            <a:t>obtinerea</a:t>
          </a:r>
          <a:r>
            <a:rPr lang="en-US" sz="2000" kern="1200" dirty="0"/>
            <a:t> </a:t>
          </a:r>
          <a:r>
            <a:rPr lang="en-US" sz="2000" kern="1200" dirty="0" err="1"/>
            <a:t>reprezentativitatii</a:t>
          </a:r>
          <a:r>
            <a:rPr lang="en-US" sz="2000" kern="1200" dirty="0"/>
            <a:t>,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Un </a:t>
          </a:r>
          <a:r>
            <a:rPr lang="en-US" sz="2000" kern="1200" dirty="0" err="1"/>
            <a:t>numar</a:t>
          </a:r>
          <a:r>
            <a:rPr lang="en-US" sz="2000" kern="1200" dirty="0"/>
            <a:t> </a:t>
          </a:r>
          <a:r>
            <a:rPr lang="en-US" sz="2000" kern="1200" dirty="0" err="1"/>
            <a:t>semnificativ</a:t>
          </a:r>
          <a:r>
            <a:rPr lang="en-US" sz="2000" kern="1200" dirty="0"/>
            <a:t> de </a:t>
          </a:r>
          <a:r>
            <a:rPr lang="en-US" sz="2000" kern="1200" dirty="0" err="1"/>
            <a:t>salariati</a:t>
          </a:r>
          <a:r>
            <a:rPr lang="en-US" sz="2000" kern="1200" dirty="0"/>
            <a:t> sunt </a:t>
          </a:r>
          <a:r>
            <a:rPr lang="en-US" sz="2000" kern="1200" dirty="0" err="1"/>
            <a:t>angajati</a:t>
          </a:r>
          <a:r>
            <a:rPr lang="en-US" sz="2000" kern="1200" dirty="0"/>
            <a:t> in </a:t>
          </a:r>
          <a:r>
            <a:rPr lang="en-US" sz="2000" kern="1200" dirty="0" err="1"/>
            <a:t>intreprinderi</a:t>
          </a:r>
          <a:r>
            <a:rPr lang="en-US" sz="2000" kern="1200" dirty="0"/>
            <a:t> sub 21 de </a:t>
          </a:r>
          <a:r>
            <a:rPr lang="en-US" sz="2000" kern="1200" dirty="0" err="1"/>
            <a:t>angajati</a:t>
          </a:r>
          <a:r>
            <a:rPr lang="en-US" sz="2000" kern="1200" dirty="0"/>
            <a:t>.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Conditii</a:t>
          </a:r>
          <a:r>
            <a:rPr lang="en-US" sz="2000" kern="1200" dirty="0"/>
            <a:t> </a:t>
          </a:r>
          <a:r>
            <a:rPr lang="en-US" sz="2000" kern="1200" dirty="0" err="1"/>
            <a:t>prea</a:t>
          </a:r>
          <a:r>
            <a:rPr lang="en-US" sz="2000" kern="1200" dirty="0"/>
            <a:t> restrictive de </a:t>
          </a:r>
          <a:r>
            <a:rPr lang="en-US" sz="2000" kern="1200" dirty="0" err="1"/>
            <a:t>declansare</a:t>
          </a:r>
          <a:r>
            <a:rPr lang="en-US" sz="2000" kern="1200" dirty="0"/>
            <a:t> a </a:t>
          </a:r>
          <a:r>
            <a:rPr lang="en-US" sz="2000" kern="1200" dirty="0" err="1"/>
            <a:t>conflictelor</a:t>
          </a:r>
          <a:r>
            <a:rPr lang="en-US" sz="2000" kern="1200" dirty="0"/>
            <a:t> de </a:t>
          </a:r>
          <a:r>
            <a:rPr lang="en-US" sz="2000" kern="1200" dirty="0" err="1"/>
            <a:t>munca</a:t>
          </a:r>
          <a:r>
            <a:rPr lang="en-US" sz="2000" kern="1200" dirty="0"/>
            <a:t>. </a:t>
          </a:r>
        </a:p>
      </dsp:txBody>
      <dsp:txXfrm>
        <a:off x="0" y="381863"/>
        <a:ext cx="8147248" cy="4284000"/>
      </dsp:txXfrm>
    </dsp:sp>
    <dsp:sp modelId="{E022AD64-6C14-41D5-BC9F-2BFBC0D6C3E0}">
      <dsp:nvSpPr>
        <dsp:cNvPr id="0" name=""/>
        <dsp:cNvSpPr/>
      </dsp:nvSpPr>
      <dsp:spPr>
        <a:xfrm>
          <a:off x="407362" y="86663"/>
          <a:ext cx="5856486" cy="59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DIALOG SOCIAL LA NIVEL DE UNITATE</a:t>
          </a:r>
        </a:p>
      </dsp:txBody>
      <dsp:txXfrm>
        <a:off x="407362" y="86663"/>
        <a:ext cx="5856486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#2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#2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7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3DAE18-FF53-43C8-B129-B2254E0C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C594C-BB62-4D1A-AA15-460CAB0268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B0719-0C0B-4FCD-8C42-A758D216E1BD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CD9E3-2F3C-4226-A22C-6BC586ACB3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FA062-CF80-4049-B333-6A99FEE14B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2621-7037-4E35-B549-8255C904F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87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21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38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10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90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79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49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28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7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2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2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07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96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0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anchor="t"/>
          <a:lstStyle>
            <a:lvl1pPr algn="r">
              <a:defRPr sz="1000"/>
            </a:lvl1pPr>
          </a:lstStyle>
          <a:p>
            <a:pPr algn="r"/>
            <a:fld id="{A2E209FB-7A34-414B-812A-BCC5C4256F49}" type="datetime1">
              <a:rPr lang="en-US" smtClean="0"/>
              <a:pPr algn="r"/>
              <a:t>11/2/2022</a:t>
            </a:fld>
            <a:endParaRPr lang="en-US" sz="10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 algn="r"/>
            <a:endParaRPr lang="en-US" sz="1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4876800" cy="7993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173195"/>
            <a:ext cx="2468880" cy="300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173195"/>
            <a:ext cx="2355056" cy="301752"/>
          </a:xfrm>
        </p:spPr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/>
          <a:lstStyle>
            <a:lvl1pPr>
              <a:defRPr sz="12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AD8BFA-14F6-F54A-AB64-29F9F7616A7D}"/>
              </a:ext>
            </a:extLst>
          </p:cNvPr>
          <p:cNvCxnSpPr>
            <a:cxnSpLocks/>
          </p:cNvCxnSpPr>
          <p:nvPr userDrawn="1"/>
        </p:nvCxnSpPr>
        <p:spPr>
          <a:xfrm>
            <a:off x="774865" y="1874640"/>
            <a:ext cx="759427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525" y="4313437"/>
            <a:ext cx="13716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1"/>
            </a:lvl1pPr>
            <a:lvl2pPr marL="342900" indent="0">
              <a:buNone/>
              <a:defRPr sz="12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1525" y="4752757"/>
            <a:ext cx="13716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342900" indent="0">
              <a:buNone/>
              <a:defRPr sz="12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92AA37C-BA0F-9C4F-B098-EDFE391C4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8450" y="4332487"/>
            <a:ext cx="1371600" cy="4012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1"/>
            </a:lvl1pPr>
            <a:lvl2pPr marL="342900" indent="0">
              <a:buNone/>
              <a:defRPr sz="12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EAAAC92-F1DA-6847-8D56-1ACCD5E3B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8450" y="4752757"/>
            <a:ext cx="13716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342900" indent="0">
              <a:buNone/>
              <a:defRPr sz="12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4E4153D-E2B3-7D4A-8D92-FF6597B2F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8634" y="4313437"/>
            <a:ext cx="1371600" cy="420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1"/>
            </a:lvl1pPr>
            <a:lvl2pPr marL="342900" indent="0">
              <a:buNone/>
              <a:defRPr sz="12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D6B703A-5BF6-744F-A3D3-C65E3F8B3B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98634" y="4752758"/>
            <a:ext cx="1371600" cy="552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342900" indent="0">
              <a:buNone/>
              <a:defRPr sz="12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82A9FE5-981A-B340-B8F8-D2DB83C196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300" y="4332487"/>
            <a:ext cx="1371600" cy="420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1"/>
            </a:lvl1pPr>
            <a:lvl2pPr marL="342900" indent="0">
              <a:buNone/>
              <a:defRPr sz="12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94B2391-B4C8-5542-8285-39BAD874EC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2300" y="4752758"/>
            <a:ext cx="1371600" cy="552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342900" indent="0">
              <a:buNone/>
              <a:defRPr sz="120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25">
            <a:extLst>
              <a:ext uri="{FF2B5EF4-FFF2-40B4-BE49-F238E27FC236}">
                <a16:creationId xmlns:a16="http://schemas.microsoft.com/office/drawing/2014/main" id="{A2D87BC1-884E-CD4E-BABF-B7AF4DF7869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1525" y="2308936"/>
            <a:ext cx="1371600" cy="183159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DB0763B3-E65F-8A47-AA7C-C9A56C5060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38450" y="2308936"/>
            <a:ext cx="1371600" cy="183159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25">
            <a:extLst>
              <a:ext uri="{FF2B5EF4-FFF2-40B4-BE49-F238E27FC236}">
                <a16:creationId xmlns:a16="http://schemas.microsoft.com/office/drawing/2014/main" id="{1E0F47CF-6DE7-F745-B9D8-55421009AF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05375" y="2308936"/>
            <a:ext cx="1371600" cy="183159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25">
            <a:extLst>
              <a:ext uri="{FF2B5EF4-FFF2-40B4-BE49-F238E27FC236}">
                <a16:creationId xmlns:a16="http://schemas.microsoft.com/office/drawing/2014/main" id="{B4621956-6AB4-E346-8900-9AE2A51ADBC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72300" y="2314278"/>
            <a:ext cx="1371600" cy="183159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999068"/>
            <a:ext cx="5857875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3883EC-FACE-4093-9976-8B0D4C8BEBC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611EE2-9C8D-405E-9ABF-8EFD1E1D6BB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E126EB-13BB-4830-A999-3778C11747A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2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8" orient="horz" pos="3072">
          <p15:clr>
            <a:srgbClr val="FBAE40"/>
          </p15:clr>
        </p15:guide>
        <p15:guide id="13" pos="6384">
          <p15:clr>
            <a:srgbClr val="FBAE40"/>
          </p15:clr>
        </p15:guide>
        <p15:guide id="14" orient="horz" pos="32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476683E-62F2-7746-A136-3A729C70D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481" y="3052691"/>
            <a:ext cx="2308619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214313" indent="-214313">
              <a:buFont typeface="Wingdings" pitchFamily="2" charset="2"/>
              <a:buChar char="§"/>
              <a:defRPr sz="13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EF5BDE3-656A-414E-BE18-702CA738A9D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29325" y="3044590"/>
            <a:ext cx="2336557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214313" indent="-214313">
              <a:buFont typeface="Wingdings" pitchFamily="2" charset="2"/>
              <a:buChar char="§"/>
              <a:defRPr sz="13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EAADDF0-090D-2C4F-BE2D-160C2C55029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04820" y="3044590"/>
            <a:ext cx="2336557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214313" indent="-214313">
              <a:buFont typeface="Wingdings" pitchFamily="2" charset="2"/>
              <a:buChar char="§"/>
              <a:defRPr sz="13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E0EAFBC-DE77-7648-95EC-91DDA529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999068"/>
            <a:ext cx="5857875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A16A97-402E-8040-9B48-1B6ED23ABC4F}"/>
              </a:ext>
            </a:extLst>
          </p:cNvPr>
          <p:cNvCxnSpPr>
            <a:cxnSpLocks/>
          </p:cNvCxnSpPr>
          <p:nvPr userDrawn="1"/>
        </p:nvCxnSpPr>
        <p:spPr>
          <a:xfrm>
            <a:off x="774865" y="1871272"/>
            <a:ext cx="759427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4BD319C-69C3-3D46-977C-F80FD35E3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212" y="2328554"/>
            <a:ext cx="2379888" cy="645284"/>
          </a:xfrm>
          <a:prstGeom prst="rect">
            <a:avLst/>
          </a:prstGeom>
        </p:spPr>
        <p:txBody>
          <a:bodyPr/>
          <a:lstStyle>
            <a:lvl1pPr>
              <a:buNone/>
              <a:defRPr sz="135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F6FB95E-AD0D-3843-8241-AB907F5915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89" y="2328554"/>
            <a:ext cx="2336557" cy="645284"/>
          </a:xfrm>
          <a:prstGeom prst="rect">
            <a:avLst/>
          </a:prstGeom>
        </p:spPr>
        <p:txBody>
          <a:bodyPr/>
          <a:lstStyle>
            <a:lvl1pPr>
              <a:buNone/>
              <a:defRPr sz="135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C85BB87-C622-304F-9F58-8716188AA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49836" y="2328554"/>
            <a:ext cx="2336557" cy="645284"/>
          </a:xfrm>
          <a:prstGeom prst="rect">
            <a:avLst/>
          </a:prstGeom>
        </p:spPr>
        <p:txBody>
          <a:bodyPr/>
          <a:lstStyle>
            <a:lvl1pPr>
              <a:buNone/>
              <a:defRPr sz="135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6B0B5-56D6-429D-BC3A-5E501EDADA8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8DFE9-DB89-4EB9-9FB1-D484EC0C1B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C09F4-4087-4A1E-B8B8-85A748DC901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1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8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808B2-C5CA-FE45-B556-461D856BF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25CA9F-967F-1545-8E32-09F4DB0F04F6}"/>
              </a:ext>
            </a:extLst>
          </p:cNvPr>
          <p:cNvCxnSpPr>
            <a:cxnSpLocks/>
          </p:cNvCxnSpPr>
          <p:nvPr userDrawn="1"/>
        </p:nvCxnSpPr>
        <p:spPr>
          <a:xfrm flipV="1">
            <a:off x="783357" y="1862667"/>
            <a:ext cx="7577287" cy="867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69DD4EBD-237B-7245-A9C2-A37674E2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999068"/>
            <a:ext cx="5857875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4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17" Type="http://schemas.openxmlformats.org/officeDocument/2006/relationships/image" Target="../media/image9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3E8A4-D2B7-46D2-92C3-AE6BC0B9BD06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anchor="ctr">
            <a:noAutofit/>
          </a:bodyPr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  <p:sldLayoutId id="2147483658" r:id="rId6"/>
    <p:sldLayoutId id="2147483659" r:id="rId7"/>
    <p:sldLayoutId id="2147483660" r:id="rId8"/>
  </p:sldLayoutIdLst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40.png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44.svg"/><Relationship Id="rId4" Type="http://schemas.openxmlformats.org/officeDocument/2006/relationships/image" Target="../media/image41.svg"/><Relationship Id="rId9" Type="http://schemas.openxmlformats.org/officeDocument/2006/relationships/image" Target="../media/image43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6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47.svg"/><Relationship Id="rId9" Type="http://schemas.openxmlformats.org/officeDocument/2006/relationships/image" Target="../media/image44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276600" y="1295400"/>
            <a:ext cx="5326856" cy="1425577"/>
          </a:xfrm>
        </p:spPr>
        <p:txBody>
          <a:bodyPr/>
          <a:lstStyle/>
          <a:p>
            <a:r>
              <a:rPr lang="en-US" dirty="0" err="1">
                <a:solidFill>
                  <a:srgbClr val="212933"/>
                </a:solidFill>
              </a:rPr>
              <a:t>Analiza</a:t>
            </a:r>
            <a:r>
              <a:rPr lang="en-US" dirty="0">
                <a:solidFill>
                  <a:srgbClr val="212933"/>
                </a:solidFill>
              </a:rPr>
              <a:t> diagnostic a </a:t>
            </a:r>
            <a:r>
              <a:rPr lang="en-US" dirty="0" err="1">
                <a:solidFill>
                  <a:srgbClr val="212933"/>
                </a:solidFill>
              </a:rPr>
              <a:t>dialogului</a:t>
            </a:r>
            <a:r>
              <a:rPr lang="en-US" dirty="0">
                <a:solidFill>
                  <a:srgbClr val="212933"/>
                </a:solidFill>
              </a:rPr>
              <a:t> social in Romania </a:t>
            </a:r>
            <a:endParaRPr lang="en-US" b="0" dirty="0">
              <a:solidFill>
                <a:srgbClr val="212933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76600" y="3849666"/>
            <a:ext cx="5326856" cy="224363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err="1"/>
              <a:t>Dimensiunea</a:t>
            </a:r>
            <a:r>
              <a:rPr lang="en-US" sz="3600" b="1" dirty="0"/>
              <a:t> </a:t>
            </a:r>
            <a:r>
              <a:rPr lang="en-US" sz="3600" b="1" dirty="0" err="1"/>
              <a:t>negocierilor</a:t>
            </a:r>
            <a:r>
              <a:rPr lang="en-US" sz="3600" b="1" dirty="0"/>
              <a:t> </a:t>
            </a:r>
            <a:r>
              <a:rPr lang="en-US" sz="3600" b="1" dirty="0" err="1"/>
              <a:t>colective</a:t>
            </a:r>
            <a:endParaRPr lang="en-US" sz="3600" b="1" dirty="0"/>
          </a:p>
          <a:p>
            <a:pPr algn="r"/>
            <a:r>
              <a:rPr lang="en-US" dirty="0"/>
              <a:t>STATUS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B0F5-F929-4527-BCB3-E80C0934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4968551" cy="796476"/>
          </a:xfrm>
        </p:spPr>
        <p:txBody>
          <a:bodyPr/>
          <a:lstStyle/>
          <a:p>
            <a:r>
              <a:rPr lang="en-GB" sz="2000" dirty="0" err="1"/>
              <a:t>Organizatii</a:t>
            </a:r>
            <a:r>
              <a:rPr lang="en-GB" sz="2000" dirty="0"/>
              <a:t> </a:t>
            </a:r>
            <a:r>
              <a:rPr lang="en-GB" sz="2000" dirty="0" err="1"/>
              <a:t>reprezentative</a:t>
            </a:r>
            <a:r>
              <a:rPr lang="en-GB" sz="2000" dirty="0"/>
              <a:t> la </a:t>
            </a:r>
            <a:r>
              <a:rPr lang="en-GB" sz="2000" dirty="0" err="1"/>
              <a:t>nivel</a:t>
            </a:r>
            <a:r>
              <a:rPr lang="en-GB" sz="2000" dirty="0"/>
              <a:t> sectorial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46B50D-D04E-4515-841A-28470DB4D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306"/>
            <a:ext cx="9144000" cy="53500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58BE7D-3828-4602-87FE-307A8D459991}"/>
              </a:ext>
            </a:extLst>
          </p:cNvPr>
          <p:cNvSpPr/>
          <p:nvPr/>
        </p:nvSpPr>
        <p:spPr>
          <a:xfrm>
            <a:off x="5652120" y="6525344"/>
            <a:ext cx="3100388" cy="21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mmuncii.gov.ro,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</p:spTree>
    <p:extLst>
      <p:ext uri="{BB962C8B-B14F-4D97-AF65-F5344CB8AC3E}">
        <p14:creationId xmlns:p14="http://schemas.microsoft.com/office/powerpoint/2010/main" val="161317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B0F5-F929-4527-BCB3-E80C0934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4968551" cy="796476"/>
          </a:xfrm>
        </p:spPr>
        <p:txBody>
          <a:bodyPr/>
          <a:lstStyle/>
          <a:p>
            <a:r>
              <a:rPr lang="en-GB" sz="2000" dirty="0" err="1"/>
              <a:t>Organizatii</a:t>
            </a:r>
            <a:r>
              <a:rPr lang="en-GB" sz="2000" dirty="0"/>
              <a:t> </a:t>
            </a:r>
            <a:r>
              <a:rPr lang="en-GB" sz="2000" dirty="0" err="1"/>
              <a:t>reprezentative</a:t>
            </a:r>
            <a:r>
              <a:rPr lang="en-GB" sz="2000" dirty="0"/>
              <a:t> la </a:t>
            </a:r>
            <a:r>
              <a:rPr lang="en-GB" sz="2000" dirty="0" err="1"/>
              <a:t>nivel</a:t>
            </a:r>
            <a:r>
              <a:rPr lang="en-GB" sz="2000" dirty="0"/>
              <a:t> sectorial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A91DD-B8F6-45C0-9B07-FC7EBC1C0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58"/>
            <a:ext cx="9144000" cy="47145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47E170-70F2-468B-BE83-7250D3B20F3C}"/>
              </a:ext>
            </a:extLst>
          </p:cNvPr>
          <p:cNvSpPr/>
          <p:nvPr/>
        </p:nvSpPr>
        <p:spPr>
          <a:xfrm>
            <a:off x="5586412" y="6376626"/>
            <a:ext cx="3100388" cy="21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mmuncii.gov.ro,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</p:spTree>
    <p:extLst>
      <p:ext uri="{BB962C8B-B14F-4D97-AF65-F5344CB8AC3E}">
        <p14:creationId xmlns:p14="http://schemas.microsoft.com/office/powerpoint/2010/main" val="3150848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5DD725-1A31-413E-B0F9-43965A6AE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958" y="2406448"/>
            <a:ext cx="1932799" cy="1006572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/>
              <a:t>0</a:t>
            </a:r>
            <a:r>
              <a:rPr lang="en-US" sz="3600" dirty="0"/>
              <a:t> CCM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6F5D8-D61E-4351-AD5F-9C5EA69F1E9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82707" y="2390525"/>
            <a:ext cx="2449741" cy="2652430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/>
              <a:t>15.204 CCM </a:t>
            </a:r>
            <a:r>
              <a:rPr lang="it-IT" sz="2000" dirty="0"/>
              <a:t>la nivel de unitate active in 2021, din care doar 8.360 renegociate sau incheiate in 2020 si S1 2021.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89073-3D15-4BFC-9561-7F810D534A5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67400" y="2402205"/>
            <a:ext cx="3240360" cy="3048706"/>
          </a:xfrm>
        </p:spPr>
        <p:txBody>
          <a:bodyPr>
            <a:normAutofit/>
          </a:bodyPr>
          <a:lstStyle/>
          <a:p>
            <a:pPr algn="just"/>
            <a:r>
              <a:rPr lang="en-GB" sz="2000" b="1" dirty="0"/>
              <a:t>21 CCM </a:t>
            </a:r>
            <a:r>
              <a:rPr lang="en-GB" sz="2000" dirty="0" err="1"/>
              <a:t>incheiate</a:t>
            </a:r>
            <a:r>
              <a:rPr lang="en-GB" sz="2000" dirty="0"/>
              <a:t>, din care 15 CCM in </a:t>
            </a:r>
            <a:r>
              <a:rPr lang="en-GB" sz="2000" dirty="0" err="1"/>
              <a:t>sectoare</a:t>
            </a:r>
            <a:r>
              <a:rPr lang="en-GB" sz="2000" dirty="0"/>
              <a:t> de </a:t>
            </a:r>
            <a:r>
              <a:rPr lang="en-GB" sz="2000" dirty="0" err="1"/>
              <a:t>activitate</a:t>
            </a:r>
            <a:r>
              <a:rPr lang="en-GB" sz="2000" dirty="0"/>
              <a:t> din </a:t>
            </a:r>
            <a:r>
              <a:rPr lang="en-GB" sz="2000" dirty="0" err="1"/>
              <a:t>domeniul</a:t>
            </a:r>
            <a:r>
              <a:rPr lang="en-GB" sz="2000" dirty="0"/>
              <a:t> </a:t>
            </a:r>
            <a:r>
              <a:rPr lang="en-GB" sz="2000" dirty="0" err="1"/>
              <a:t>bugetar</a:t>
            </a:r>
            <a:r>
              <a:rPr lang="en-GB" sz="2000" dirty="0"/>
              <a:t>.</a:t>
            </a:r>
          </a:p>
          <a:p>
            <a:pPr algn="just"/>
            <a:r>
              <a:rPr lang="en-GB" sz="2000" dirty="0"/>
              <a:t>Cele </a:t>
            </a:r>
            <a:r>
              <a:rPr lang="en-GB" sz="2000" b="1" dirty="0"/>
              <a:t>21 de CCM </a:t>
            </a:r>
            <a:r>
              <a:rPr lang="en-GB" sz="2000" dirty="0"/>
              <a:t>la </a:t>
            </a:r>
            <a:r>
              <a:rPr lang="en-GB" sz="2000" dirty="0" err="1"/>
              <a:t>nivel</a:t>
            </a:r>
            <a:r>
              <a:rPr lang="en-GB" sz="2000" dirty="0"/>
              <a:t> de </a:t>
            </a:r>
            <a:r>
              <a:rPr lang="en-GB" sz="2000" dirty="0" err="1"/>
              <a:t>grup</a:t>
            </a:r>
            <a:r>
              <a:rPr lang="en-GB" sz="2000" dirty="0"/>
              <a:t> </a:t>
            </a:r>
            <a:r>
              <a:rPr lang="en-GB" sz="2000" dirty="0" err="1"/>
              <a:t>opereaza</a:t>
            </a:r>
            <a:r>
              <a:rPr lang="en-GB" sz="2000" dirty="0"/>
              <a:t> in </a:t>
            </a:r>
            <a:r>
              <a:rPr lang="en-GB" sz="2000" b="1" dirty="0"/>
              <a:t>9 </a:t>
            </a:r>
            <a:r>
              <a:rPr lang="en-GB" sz="2000" b="1" dirty="0" err="1"/>
              <a:t>sectoare</a:t>
            </a:r>
            <a:r>
              <a:rPr lang="en-GB" sz="2000" dirty="0"/>
              <a:t> de </a:t>
            </a:r>
            <a:r>
              <a:rPr lang="en-GB" sz="2000" dirty="0" err="1"/>
              <a:t>activitate</a:t>
            </a:r>
            <a:r>
              <a:rPr lang="en-GB" sz="2000" dirty="0"/>
              <a:t>, 5 din </a:t>
            </a:r>
            <a:r>
              <a:rPr lang="en-GB" sz="2000" dirty="0" err="1"/>
              <a:t>aceste</a:t>
            </a:r>
            <a:r>
              <a:rPr lang="en-GB" sz="2000" dirty="0"/>
              <a:t> </a:t>
            </a:r>
            <a:r>
              <a:rPr lang="en-GB" sz="2000" dirty="0" err="1"/>
              <a:t>sectoare</a:t>
            </a:r>
            <a:r>
              <a:rPr lang="en-GB" sz="2000" dirty="0"/>
              <a:t> </a:t>
            </a:r>
            <a:r>
              <a:rPr lang="en-GB" sz="2000" dirty="0" err="1"/>
              <a:t>apartin</a:t>
            </a:r>
            <a:r>
              <a:rPr lang="en-GB" sz="2000" dirty="0"/>
              <a:t> </a:t>
            </a:r>
            <a:r>
              <a:rPr lang="en-GB" sz="2000" dirty="0" err="1"/>
              <a:t>domeniului</a:t>
            </a:r>
            <a:r>
              <a:rPr lang="en-GB" sz="2000" dirty="0"/>
              <a:t> </a:t>
            </a:r>
            <a:r>
              <a:rPr lang="en-GB" sz="2000" dirty="0" err="1"/>
              <a:t>bugetar</a:t>
            </a:r>
            <a:endParaRPr lang="en-GB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B7DFBB-5CFF-45BC-B55A-74A7DAE1C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26" y="476672"/>
            <a:ext cx="5024611" cy="1095672"/>
          </a:xfrm>
        </p:spPr>
        <p:txBody>
          <a:bodyPr/>
          <a:lstStyle/>
          <a:p>
            <a:r>
              <a:rPr lang="en-GB" sz="3200" dirty="0" err="1"/>
              <a:t>Contracte</a:t>
            </a:r>
            <a:r>
              <a:rPr lang="en-GB" sz="3200" dirty="0"/>
              <a:t> </a:t>
            </a:r>
            <a:r>
              <a:rPr lang="en-GB" sz="3200" dirty="0" err="1"/>
              <a:t>colective</a:t>
            </a:r>
            <a:r>
              <a:rPr lang="en-GB" sz="3200" dirty="0"/>
              <a:t> de </a:t>
            </a:r>
            <a:r>
              <a:rPr lang="en-GB" sz="3200" dirty="0" err="1"/>
              <a:t>munca</a:t>
            </a:r>
            <a:r>
              <a:rPr lang="en-GB" sz="3200" dirty="0"/>
              <a:t> active in 2021: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1C96FA-CCC7-4C96-B75B-4D4488FC14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6888" y="1973928"/>
            <a:ext cx="2350896" cy="471042"/>
          </a:xfrm>
        </p:spPr>
        <p:txBody>
          <a:bodyPr>
            <a:normAutofit fontScale="77500" lnSpcReduction="20000"/>
          </a:bodyPr>
          <a:lstStyle/>
          <a:p>
            <a:r>
              <a:rPr lang="en-US" sz="2500" i="1" dirty="0">
                <a:solidFill>
                  <a:srgbClr val="FF0000"/>
                </a:solidFill>
              </a:rPr>
              <a:t>La </a:t>
            </a:r>
            <a:r>
              <a:rPr lang="en-US" sz="2500" i="1" dirty="0" err="1">
                <a:solidFill>
                  <a:srgbClr val="FF0000"/>
                </a:solidFill>
              </a:rPr>
              <a:t>nivel</a:t>
            </a:r>
            <a:r>
              <a:rPr lang="en-US" sz="2500" i="1" dirty="0">
                <a:solidFill>
                  <a:srgbClr val="FF0000"/>
                </a:solidFill>
              </a:rPr>
              <a:t> sectorial*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C9D150-86D5-4B6C-A4A3-6916F7CBAC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67400" y="1962284"/>
            <a:ext cx="3316768" cy="428241"/>
          </a:xfrm>
        </p:spPr>
        <p:txBody>
          <a:bodyPr>
            <a:normAutofit/>
          </a:bodyPr>
          <a:lstStyle/>
          <a:p>
            <a:pPr algn="ctr"/>
            <a:r>
              <a:rPr lang="es-ES" sz="1900" i="1" dirty="0">
                <a:solidFill>
                  <a:srgbClr val="FF0000"/>
                </a:solidFill>
              </a:rPr>
              <a:t>La nivel de </a:t>
            </a:r>
            <a:r>
              <a:rPr lang="es-ES" sz="1900" i="1" dirty="0" err="1">
                <a:solidFill>
                  <a:srgbClr val="FF0000"/>
                </a:solidFill>
              </a:rPr>
              <a:t>grup</a:t>
            </a:r>
            <a:r>
              <a:rPr lang="es-ES" sz="1900" i="1" dirty="0">
                <a:solidFill>
                  <a:srgbClr val="FF0000"/>
                </a:solidFill>
              </a:rPr>
              <a:t> de </a:t>
            </a:r>
            <a:r>
              <a:rPr lang="es-ES" sz="1900" i="1" dirty="0" err="1">
                <a:solidFill>
                  <a:srgbClr val="FF0000"/>
                </a:solidFill>
              </a:rPr>
              <a:t>unitati</a:t>
            </a:r>
            <a:endParaRPr lang="en-GB" sz="1900" i="1" dirty="0">
              <a:solidFill>
                <a:srgbClr val="FF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DC7AF2-E8E4-46C7-9676-C2951720A2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76601" y="1973928"/>
            <a:ext cx="2520280" cy="446960"/>
          </a:xfrm>
        </p:spPr>
        <p:txBody>
          <a:bodyPr>
            <a:normAutofit/>
          </a:bodyPr>
          <a:lstStyle/>
          <a:p>
            <a:pPr algn="ctr"/>
            <a:r>
              <a:rPr lang="en-GB" sz="1900" i="1" dirty="0">
                <a:solidFill>
                  <a:srgbClr val="FF0000"/>
                </a:solidFill>
              </a:rPr>
              <a:t>La </a:t>
            </a:r>
            <a:r>
              <a:rPr lang="en-GB" sz="1900" i="1" dirty="0" err="1">
                <a:solidFill>
                  <a:srgbClr val="FF0000"/>
                </a:solidFill>
              </a:rPr>
              <a:t>nivel</a:t>
            </a:r>
            <a:r>
              <a:rPr lang="en-GB" sz="1900" i="1" dirty="0">
                <a:solidFill>
                  <a:srgbClr val="FF0000"/>
                </a:solidFill>
              </a:rPr>
              <a:t> de </a:t>
            </a:r>
            <a:r>
              <a:rPr lang="en-GB" sz="1900" i="1" dirty="0" err="1">
                <a:solidFill>
                  <a:srgbClr val="FF0000"/>
                </a:solidFill>
              </a:rPr>
              <a:t>unitate</a:t>
            </a:r>
            <a:endParaRPr lang="en-GB" sz="1900" i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AE3ACB-82DD-4B39-B32F-0ADFAE95FAB7}"/>
              </a:ext>
            </a:extLst>
          </p:cNvPr>
          <p:cNvSpPr/>
          <p:nvPr/>
        </p:nvSpPr>
        <p:spPr>
          <a:xfrm>
            <a:off x="276888" y="4107245"/>
            <a:ext cx="1872208" cy="3143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mmuncii.gov.ro,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EABD1-DA03-40D4-8723-D365EAE1E881}"/>
              </a:ext>
            </a:extLst>
          </p:cNvPr>
          <p:cNvSpPr txBox="1"/>
          <p:nvPr/>
        </p:nvSpPr>
        <p:spPr>
          <a:xfrm>
            <a:off x="107504" y="5442915"/>
            <a:ext cx="8928992" cy="12772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i="1" dirty="0"/>
              <a:t>Art 143 </a:t>
            </a:r>
            <a:r>
              <a:rPr lang="en-GB" sz="1100" i="1" dirty="0" err="1"/>
              <a:t>Legea</a:t>
            </a:r>
            <a:r>
              <a:rPr lang="en-GB" sz="1100" i="1" dirty="0"/>
              <a:t> 62/2011 - (3) </a:t>
            </a:r>
            <a:r>
              <a:rPr lang="en-GB" sz="1100" i="1" dirty="0" err="1"/>
              <a:t>În</a:t>
            </a:r>
            <a:r>
              <a:rPr lang="en-GB" sz="1100" i="1" dirty="0"/>
              <a:t> </a:t>
            </a:r>
            <a:r>
              <a:rPr lang="en-GB" sz="1100" i="1" dirty="0" err="1"/>
              <a:t>cazul</a:t>
            </a:r>
            <a:r>
              <a:rPr lang="en-GB" sz="1100" i="1" dirty="0"/>
              <a:t> </a:t>
            </a:r>
            <a:r>
              <a:rPr lang="en-GB" sz="1100" i="1" dirty="0" err="1"/>
              <a:t>contractelor</a:t>
            </a:r>
            <a:r>
              <a:rPr lang="en-GB" sz="1100" i="1" dirty="0"/>
              <a:t> </a:t>
            </a:r>
            <a:r>
              <a:rPr lang="en-GB" sz="1100" i="1" dirty="0" err="1"/>
              <a:t>negociate</a:t>
            </a:r>
            <a:r>
              <a:rPr lang="en-GB" sz="1100" i="1" dirty="0"/>
              <a:t> la </a:t>
            </a:r>
            <a:r>
              <a:rPr lang="en-GB" sz="1100" i="1" dirty="0" err="1"/>
              <a:t>nivelul</a:t>
            </a:r>
            <a:r>
              <a:rPr lang="en-GB" sz="1100" i="1" dirty="0"/>
              <a:t> </a:t>
            </a:r>
            <a:r>
              <a:rPr lang="en-GB" sz="1100" i="1" dirty="0" err="1"/>
              <a:t>sectoarelor</a:t>
            </a:r>
            <a:r>
              <a:rPr lang="en-GB" sz="1100" i="1" dirty="0"/>
              <a:t> de </a:t>
            </a:r>
            <a:r>
              <a:rPr lang="en-GB" sz="1100" i="1" dirty="0" err="1"/>
              <a:t>activitate</a:t>
            </a:r>
            <a:r>
              <a:rPr lang="en-GB" sz="1100" i="1" dirty="0"/>
              <a:t>, </a:t>
            </a:r>
            <a:r>
              <a:rPr lang="en-GB" sz="1100" i="1" dirty="0" err="1"/>
              <a:t>contractul</a:t>
            </a:r>
            <a:r>
              <a:rPr lang="en-GB" sz="1100" i="1" dirty="0"/>
              <a:t> </a:t>
            </a:r>
            <a:r>
              <a:rPr lang="en-GB" sz="1100" i="1" dirty="0" err="1"/>
              <a:t>colectiv</a:t>
            </a:r>
            <a:r>
              <a:rPr lang="en-GB" sz="1100" i="1" dirty="0"/>
              <a:t> de </a:t>
            </a:r>
            <a:r>
              <a:rPr lang="en-GB" sz="1100" i="1" dirty="0" err="1"/>
              <a:t>muncă</a:t>
            </a:r>
            <a:r>
              <a:rPr lang="en-GB" sz="1100" i="1" dirty="0"/>
              <a:t> </a:t>
            </a:r>
            <a:r>
              <a:rPr lang="en-GB" sz="1100" i="1" dirty="0" err="1"/>
              <a:t>va</a:t>
            </a:r>
            <a:r>
              <a:rPr lang="en-GB" sz="1100" i="1" dirty="0"/>
              <a:t> fi </a:t>
            </a:r>
            <a:r>
              <a:rPr lang="en-GB" sz="1100" i="1" dirty="0" err="1"/>
              <a:t>înregistrat</a:t>
            </a:r>
            <a:r>
              <a:rPr lang="en-GB" sz="1100" i="1" dirty="0"/>
              <a:t> la </a:t>
            </a:r>
            <a:r>
              <a:rPr lang="en-GB" sz="1100" i="1" dirty="0" err="1"/>
              <a:t>nivelul</a:t>
            </a:r>
            <a:r>
              <a:rPr lang="en-GB" sz="1100" i="1" dirty="0"/>
              <a:t> </a:t>
            </a:r>
            <a:r>
              <a:rPr lang="en-GB" sz="1100" i="1" dirty="0" err="1"/>
              <a:t>respectiv</a:t>
            </a:r>
            <a:r>
              <a:rPr lang="en-GB" sz="1100" i="1" dirty="0"/>
              <a:t> </a:t>
            </a:r>
            <a:r>
              <a:rPr lang="en-GB" sz="1100" i="1" dirty="0" err="1"/>
              <a:t>numai</a:t>
            </a:r>
            <a:r>
              <a:rPr lang="en-GB" sz="1100" i="1" dirty="0"/>
              <a:t> </a:t>
            </a:r>
            <a:r>
              <a:rPr lang="en-GB" sz="1100" i="1" dirty="0" err="1"/>
              <a:t>în</a:t>
            </a:r>
            <a:r>
              <a:rPr lang="en-GB" sz="1100" i="1" dirty="0"/>
              <a:t> </a:t>
            </a:r>
            <a:r>
              <a:rPr lang="en-GB" sz="1100" i="1" dirty="0" err="1"/>
              <a:t>situaţia</a:t>
            </a:r>
            <a:r>
              <a:rPr lang="en-GB" sz="1100" i="1" dirty="0"/>
              <a:t> </a:t>
            </a:r>
            <a:r>
              <a:rPr lang="en-GB" sz="1100" i="1" dirty="0" err="1"/>
              <a:t>în</a:t>
            </a:r>
            <a:r>
              <a:rPr lang="en-GB" sz="1100" i="1" dirty="0"/>
              <a:t> care </a:t>
            </a:r>
            <a:r>
              <a:rPr lang="en-GB" sz="1100" i="1" dirty="0" err="1"/>
              <a:t>numărul</a:t>
            </a:r>
            <a:r>
              <a:rPr lang="en-GB" sz="1100" i="1" dirty="0"/>
              <a:t> de </a:t>
            </a:r>
            <a:r>
              <a:rPr lang="en-GB" sz="1100" i="1" dirty="0" err="1"/>
              <a:t>angajaţi</a:t>
            </a:r>
            <a:r>
              <a:rPr lang="en-GB" sz="1100" i="1" dirty="0"/>
              <a:t> din </a:t>
            </a:r>
            <a:r>
              <a:rPr lang="en-GB" sz="1100" i="1" dirty="0" err="1"/>
              <a:t>unităţile</a:t>
            </a:r>
            <a:r>
              <a:rPr lang="en-GB" sz="1100" i="1" dirty="0"/>
              <a:t> </a:t>
            </a:r>
            <a:r>
              <a:rPr lang="en-GB" sz="1100" i="1" dirty="0" err="1"/>
              <a:t>membre</a:t>
            </a:r>
            <a:r>
              <a:rPr lang="en-GB" sz="1100" i="1" dirty="0"/>
              <a:t> ale </a:t>
            </a:r>
            <a:r>
              <a:rPr lang="en-GB" sz="1100" i="1" dirty="0" err="1"/>
              <a:t>organizaţiilor</a:t>
            </a:r>
            <a:r>
              <a:rPr lang="en-GB" sz="1100" i="1" dirty="0"/>
              <a:t> </a:t>
            </a:r>
            <a:r>
              <a:rPr lang="en-GB" sz="1100" i="1" dirty="0" err="1"/>
              <a:t>patronale</a:t>
            </a:r>
            <a:r>
              <a:rPr lang="en-GB" sz="1100" i="1" dirty="0"/>
              <a:t> </a:t>
            </a:r>
            <a:r>
              <a:rPr lang="en-GB" sz="1100" i="1" dirty="0" err="1"/>
              <a:t>semnatare</a:t>
            </a:r>
            <a:r>
              <a:rPr lang="en-GB" sz="1100" i="1" dirty="0"/>
              <a:t> </a:t>
            </a:r>
            <a:r>
              <a:rPr lang="en-GB" sz="1100" i="1" dirty="0" err="1"/>
              <a:t>este</a:t>
            </a:r>
            <a:r>
              <a:rPr lang="en-GB" sz="1100" i="1" dirty="0"/>
              <a:t> </a:t>
            </a:r>
            <a:r>
              <a:rPr lang="en-GB" sz="1100" i="1" dirty="0" err="1"/>
              <a:t>mai</a:t>
            </a:r>
            <a:r>
              <a:rPr lang="en-GB" sz="1100" i="1" dirty="0"/>
              <a:t> mare </a:t>
            </a:r>
            <a:r>
              <a:rPr lang="en-GB" sz="1100" i="1" dirty="0" err="1"/>
              <a:t>decât</a:t>
            </a:r>
            <a:r>
              <a:rPr lang="en-GB" sz="1100" i="1" dirty="0"/>
              <a:t> </a:t>
            </a:r>
            <a:r>
              <a:rPr lang="en-GB" sz="1100" i="1" dirty="0" err="1"/>
              <a:t>jumătate</a:t>
            </a:r>
            <a:r>
              <a:rPr lang="en-GB" sz="1100" i="1" dirty="0"/>
              <a:t> din </a:t>
            </a:r>
            <a:r>
              <a:rPr lang="en-GB" sz="1100" i="1" dirty="0" err="1"/>
              <a:t>numărul</a:t>
            </a:r>
            <a:r>
              <a:rPr lang="en-GB" sz="1100" i="1" dirty="0"/>
              <a:t> total al </a:t>
            </a:r>
            <a:r>
              <a:rPr lang="en-GB" sz="1100" i="1" dirty="0" err="1"/>
              <a:t>angajaţilor</a:t>
            </a:r>
            <a:r>
              <a:rPr lang="en-GB" sz="1100" i="1" dirty="0"/>
              <a:t> din </a:t>
            </a:r>
            <a:r>
              <a:rPr lang="en-GB" sz="1100" i="1" dirty="0" err="1"/>
              <a:t>sectorul</a:t>
            </a:r>
            <a:r>
              <a:rPr lang="en-GB" sz="1100" i="1" dirty="0"/>
              <a:t> de </a:t>
            </a:r>
            <a:r>
              <a:rPr lang="en-GB" sz="1100" i="1" dirty="0" err="1"/>
              <a:t>activitate</a:t>
            </a:r>
            <a:r>
              <a:rPr lang="en-GB" sz="1100" i="1" dirty="0"/>
              <a:t>. </a:t>
            </a:r>
            <a:r>
              <a:rPr lang="en-GB" sz="1100" i="1" dirty="0" err="1"/>
              <a:t>În</a:t>
            </a:r>
            <a:r>
              <a:rPr lang="en-GB" sz="1100" i="1" dirty="0"/>
              <a:t> </a:t>
            </a:r>
            <a:r>
              <a:rPr lang="en-GB" sz="1100" i="1" dirty="0" err="1"/>
              <a:t>caz</a:t>
            </a:r>
            <a:r>
              <a:rPr lang="en-GB" sz="1100" i="1" dirty="0"/>
              <a:t> </a:t>
            </a:r>
            <a:r>
              <a:rPr lang="en-GB" sz="1100" i="1" dirty="0" err="1"/>
              <a:t>contrar</a:t>
            </a:r>
            <a:r>
              <a:rPr lang="en-GB" sz="1100" i="1" dirty="0"/>
              <a:t>, </a:t>
            </a:r>
            <a:r>
              <a:rPr lang="en-GB" sz="1100" i="1" dirty="0" err="1"/>
              <a:t>contractul</a:t>
            </a:r>
            <a:r>
              <a:rPr lang="en-GB" sz="1100" i="1" dirty="0"/>
              <a:t> </a:t>
            </a:r>
            <a:r>
              <a:rPr lang="en-GB" sz="1100" i="1" dirty="0" err="1"/>
              <a:t>va</a:t>
            </a:r>
            <a:r>
              <a:rPr lang="en-GB" sz="1100" i="1" dirty="0"/>
              <a:t> fi </a:t>
            </a:r>
            <a:r>
              <a:rPr lang="en-GB" sz="1100" i="1" dirty="0" err="1"/>
              <a:t>înregistrat</a:t>
            </a:r>
            <a:r>
              <a:rPr lang="en-GB" sz="1100" i="1" dirty="0"/>
              <a:t> </a:t>
            </a:r>
            <a:r>
              <a:rPr lang="en-GB" sz="1100" i="1" dirty="0" err="1"/>
              <a:t>drept</a:t>
            </a:r>
            <a:r>
              <a:rPr lang="en-GB" sz="1100" i="1" dirty="0"/>
              <a:t> contract la </a:t>
            </a:r>
            <a:r>
              <a:rPr lang="en-GB" sz="1100" i="1" dirty="0" err="1"/>
              <a:t>nivel</a:t>
            </a:r>
            <a:r>
              <a:rPr lang="en-GB" sz="1100" i="1" dirty="0"/>
              <a:t> de </a:t>
            </a:r>
            <a:r>
              <a:rPr lang="en-GB" sz="1100" i="1" dirty="0" err="1"/>
              <a:t>grup</a:t>
            </a:r>
            <a:r>
              <a:rPr lang="en-GB" sz="1100" i="1" dirty="0"/>
              <a:t> de </a:t>
            </a:r>
            <a:r>
              <a:rPr lang="en-GB" sz="1100" i="1" dirty="0" err="1"/>
              <a:t>unităţi</a:t>
            </a:r>
            <a:r>
              <a:rPr lang="en-GB" sz="1100" i="1" dirty="0"/>
              <a:t>.</a:t>
            </a:r>
          </a:p>
          <a:p>
            <a:r>
              <a:rPr lang="en-GB" sz="1100" i="1" dirty="0"/>
              <a:t>(5) </a:t>
            </a:r>
            <a:r>
              <a:rPr lang="en-GB" sz="1100" i="1" dirty="0" err="1"/>
              <a:t>În</a:t>
            </a:r>
            <a:r>
              <a:rPr lang="en-GB" sz="1100" i="1" dirty="0"/>
              <a:t> </a:t>
            </a:r>
            <a:r>
              <a:rPr lang="en-GB" sz="1100" i="1" dirty="0" err="1"/>
              <a:t>cazul</a:t>
            </a:r>
            <a:r>
              <a:rPr lang="en-GB" sz="1100" i="1" dirty="0"/>
              <a:t> </a:t>
            </a:r>
            <a:r>
              <a:rPr lang="en-GB" sz="1100" i="1" dirty="0" err="1"/>
              <a:t>în</a:t>
            </a:r>
            <a:r>
              <a:rPr lang="en-GB" sz="1100" i="1" dirty="0"/>
              <a:t> care </a:t>
            </a:r>
            <a:r>
              <a:rPr lang="en-GB" sz="1100" i="1" dirty="0" err="1"/>
              <a:t>este</a:t>
            </a:r>
            <a:r>
              <a:rPr lang="en-GB" sz="1100" i="1" dirty="0"/>
              <a:t> </a:t>
            </a:r>
            <a:r>
              <a:rPr lang="en-GB" sz="1100" i="1" dirty="0" err="1"/>
              <a:t>îndeplinită</a:t>
            </a:r>
            <a:r>
              <a:rPr lang="en-GB" sz="1100" i="1" dirty="0"/>
              <a:t> </a:t>
            </a:r>
            <a:r>
              <a:rPr lang="en-GB" sz="1100" i="1" dirty="0" err="1"/>
              <a:t>condiţia</a:t>
            </a:r>
            <a:r>
              <a:rPr lang="en-GB" sz="1100" i="1" dirty="0"/>
              <a:t> </a:t>
            </a:r>
            <a:r>
              <a:rPr lang="en-GB" sz="1100" i="1" dirty="0" err="1"/>
              <a:t>prevăzută</a:t>
            </a:r>
            <a:r>
              <a:rPr lang="en-GB" sz="1100" i="1" dirty="0"/>
              <a:t> la </a:t>
            </a:r>
            <a:r>
              <a:rPr lang="en-GB" sz="1100" i="1" dirty="0" err="1"/>
              <a:t>alin</a:t>
            </a:r>
            <a:r>
              <a:rPr lang="en-GB" sz="1100" i="1" dirty="0"/>
              <a:t>. (3), </a:t>
            </a:r>
            <a:r>
              <a:rPr lang="en-GB" sz="1100" i="1" dirty="0" err="1"/>
              <a:t>aplicarea</a:t>
            </a:r>
            <a:r>
              <a:rPr lang="en-GB" sz="1100" i="1" dirty="0"/>
              <a:t> </a:t>
            </a:r>
            <a:r>
              <a:rPr lang="en-GB" sz="1100" i="1" dirty="0" err="1"/>
              <a:t>contractului</a:t>
            </a:r>
            <a:r>
              <a:rPr lang="en-GB" sz="1100" i="1" dirty="0"/>
              <a:t> </a:t>
            </a:r>
            <a:r>
              <a:rPr lang="en-GB" sz="1100" i="1" dirty="0" err="1"/>
              <a:t>colectiv</a:t>
            </a:r>
            <a:r>
              <a:rPr lang="en-GB" sz="1100" i="1" dirty="0"/>
              <a:t> de </a:t>
            </a:r>
            <a:r>
              <a:rPr lang="en-GB" sz="1100" i="1" dirty="0" err="1"/>
              <a:t>muncă</a:t>
            </a:r>
            <a:r>
              <a:rPr lang="en-GB" sz="1100" i="1" dirty="0"/>
              <a:t> </a:t>
            </a:r>
            <a:r>
              <a:rPr lang="en-GB" sz="1100" i="1" dirty="0" err="1"/>
              <a:t>înregistrat</a:t>
            </a:r>
            <a:r>
              <a:rPr lang="en-GB" sz="1100" i="1" dirty="0"/>
              <a:t> la </a:t>
            </a:r>
            <a:r>
              <a:rPr lang="en-GB" sz="1100" i="1" dirty="0" err="1"/>
              <a:t>nivelul</a:t>
            </a:r>
            <a:r>
              <a:rPr lang="en-GB" sz="1100" i="1" dirty="0"/>
              <a:t> </a:t>
            </a:r>
            <a:r>
              <a:rPr lang="en-GB" sz="1100" i="1" dirty="0" err="1"/>
              <a:t>unui</a:t>
            </a:r>
            <a:r>
              <a:rPr lang="en-GB" sz="1100" i="1" dirty="0"/>
              <a:t> sector de </a:t>
            </a:r>
            <a:r>
              <a:rPr lang="en-GB" sz="1100" i="1" dirty="0" err="1"/>
              <a:t>activitate</a:t>
            </a:r>
            <a:r>
              <a:rPr lang="en-GB" sz="1100" i="1" dirty="0"/>
              <a:t> </a:t>
            </a:r>
            <a:r>
              <a:rPr lang="en-GB" sz="1100" i="1" dirty="0" err="1"/>
              <a:t>va</a:t>
            </a:r>
            <a:r>
              <a:rPr lang="en-GB" sz="1100" i="1" dirty="0"/>
              <a:t> fi </a:t>
            </a:r>
            <a:r>
              <a:rPr lang="en-GB" sz="1100" i="1" dirty="0" err="1"/>
              <a:t>extinsă</a:t>
            </a:r>
            <a:r>
              <a:rPr lang="en-GB" sz="1100" i="1" dirty="0"/>
              <a:t> la </a:t>
            </a:r>
            <a:r>
              <a:rPr lang="en-GB" sz="1100" i="1" dirty="0" err="1"/>
              <a:t>nivelul</a:t>
            </a:r>
            <a:r>
              <a:rPr lang="en-GB" sz="1100" i="1" dirty="0"/>
              <a:t> </a:t>
            </a:r>
            <a:r>
              <a:rPr lang="en-GB" sz="1100" i="1" dirty="0" err="1"/>
              <a:t>tuturor</a:t>
            </a:r>
            <a:r>
              <a:rPr lang="en-GB" sz="1100" i="1" dirty="0"/>
              <a:t> </a:t>
            </a:r>
            <a:r>
              <a:rPr lang="en-GB" sz="1100" i="1" dirty="0" err="1"/>
              <a:t>unităţilor</a:t>
            </a:r>
            <a:r>
              <a:rPr lang="en-GB" sz="1100" i="1" dirty="0"/>
              <a:t> din sector, </a:t>
            </a:r>
            <a:r>
              <a:rPr lang="en-GB" sz="1100" i="1" dirty="0" err="1"/>
              <a:t>prin</a:t>
            </a:r>
            <a:r>
              <a:rPr lang="en-GB" sz="1100" i="1" dirty="0"/>
              <a:t> </a:t>
            </a:r>
            <a:r>
              <a:rPr lang="en-GB" sz="1100" i="1" dirty="0" err="1"/>
              <a:t>ordin</a:t>
            </a:r>
            <a:r>
              <a:rPr lang="en-GB" sz="1100" i="1" dirty="0"/>
              <a:t> al </a:t>
            </a:r>
            <a:r>
              <a:rPr lang="en-GB" sz="1100" i="1" dirty="0" err="1"/>
              <a:t>ministrului</a:t>
            </a:r>
            <a:r>
              <a:rPr lang="en-GB" sz="1100" i="1" dirty="0"/>
              <a:t> </a:t>
            </a:r>
            <a:r>
              <a:rPr lang="en-GB" sz="1100" i="1" dirty="0" err="1"/>
              <a:t>consultării</a:t>
            </a:r>
            <a:r>
              <a:rPr lang="en-GB" sz="1100" i="1" dirty="0"/>
              <a:t> </a:t>
            </a:r>
            <a:r>
              <a:rPr lang="en-GB" sz="1100" i="1" dirty="0" err="1"/>
              <a:t>publice</a:t>
            </a:r>
            <a:r>
              <a:rPr lang="en-GB" sz="1100" i="1" dirty="0"/>
              <a:t> </a:t>
            </a:r>
            <a:r>
              <a:rPr lang="en-GB" sz="1100" i="1" dirty="0" err="1"/>
              <a:t>şi</a:t>
            </a:r>
            <a:r>
              <a:rPr lang="en-GB" sz="1100" i="1" dirty="0"/>
              <a:t> </a:t>
            </a:r>
            <a:r>
              <a:rPr lang="en-GB" sz="1100" i="1" dirty="0" err="1"/>
              <a:t>dialogului</a:t>
            </a:r>
            <a:r>
              <a:rPr lang="en-GB" sz="1100" i="1" dirty="0"/>
              <a:t> social, cu </a:t>
            </a:r>
            <a:r>
              <a:rPr lang="en-GB" sz="1100" i="1" dirty="0" err="1"/>
              <a:t>aprobarea</a:t>
            </a:r>
            <a:r>
              <a:rPr lang="en-GB" sz="1100" i="1" dirty="0"/>
              <a:t> </a:t>
            </a:r>
            <a:r>
              <a:rPr lang="en-GB" sz="1100" i="1" dirty="0" err="1"/>
              <a:t>Consiliului</a:t>
            </a:r>
            <a:r>
              <a:rPr lang="en-GB" sz="1100" i="1" dirty="0"/>
              <a:t> </a:t>
            </a:r>
            <a:r>
              <a:rPr lang="en-GB" sz="1100" i="1" dirty="0" err="1"/>
              <a:t>Naţional</a:t>
            </a:r>
            <a:r>
              <a:rPr lang="en-GB" sz="1100" i="1" dirty="0"/>
              <a:t> </a:t>
            </a:r>
            <a:r>
              <a:rPr lang="en-GB" sz="1100" i="1" dirty="0" err="1"/>
              <a:t>Tripartit</a:t>
            </a:r>
            <a:r>
              <a:rPr lang="en-GB" sz="1100" i="1" dirty="0"/>
              <a:t>, </a:t>
            </a:r>
            <a:r>
              <a:rPr lang="en-GB" sz="1100" i="1" dirty="0" err="1"/>
              <a:t>în</a:t>
            </a:r>
            <a:r>
              <a:rPr lang="en-GB" sz="1100" i="1" dirty="0"/>
              <a:t> </a:t>
            </a:r>
            <a:r>
              <a:rPr lang="en-GB" sz="1100" i="1" dirty="0" err="1"/>
              <a:t>baza</a:t>
            </a:r>
            <a:r>
              <a:rPr lang="en-GB" sz="1100" i="1" dirty="0"/>
              <a:t> </a:t>
            </a:r>
            <a:r>
              <a:rPr lang="en-GB" sz="1100" i="1" dirty="0" err="1"/>
              <a:t>unei</a:t>
            </a:r>
            <a:r>
              <a:rPr lang="en-GB" sz="1100" i="1" dirty="0"/>
              <a:t> </a:t>
            </a:r>
            <a:r>
              <a:rPr lang="en-GB" sz="1100" i="1" dirty="0" err="1"/>
              <a:t>cereri</a:t>
            </a:r>
            <a:r>
              <a:rPr lang="en-GB" sz="1100" i="1" dirty="0"/>
              <a:t> </a:t>
            </a:r>
            <a:r>
              <a:rPr lang="en-GB" sz="1100" i="1" dirty="0" err="1"/>
              <a:t>adresate</a:t>
            </a:r>
            <a:r>
              <a:rPr lang="en-GB" sz="1100" i="1" dirty="0"/>
              <a:t> </a:t>
            </a:r>
            <a:r>
              <a:rPr lang="en-GB" sz="1100" i="1" dirty="0" err="1"/>
              <a:t>acestuia</a:t>
            </a:r>
            <a:r>
              <a:rPr lang="en-GB" sz="1100" i="1" dirty="0"/>
              <a:t> de </a:t>
            </a:r>
            <a:r>
              <a:rPr lang="en-GB" sz="1100" i="1" dirty="0" err="1"/>
              <a:t>către</a:t>
            </a:r>
            <a:r>
              <a:rPr lang="en-GB" sz="1100" i="1" dirty="0"/>
              <a:t> </a:t>
            </a:r>
            <a:r>
              <a:rPr lang="en-GB" sz="1100" i="1" dirty="0" err="1"/>
              <a:t>semnatarii</a:t>
            </a:r>
            <a:r>
              <a:rPr lang="en-GB" sz="1100" i="1" dirty="0"/>
              <a:t> </a:t>
            </a:r>
            <a:r>
              <a:rPr lang="en-GB" sz="1100" i="1" dirty="0" err="1"/>
              <a:t>contractului</a:t>
            </a:r>
            <a:r>
              <a:rPr lang="en-GB" sz="1100" i="1" dirty="0"/>
              <a:t> </a:t>
            </a:r>
            <a:r>
              <a:rPr lang="en-GB" sz="1100" i="1" dirty="0" err="1"/>
              <a:t>colectiv</a:t>
            </a:r>
            <a:r>
              <a:rPr lang="en-GB" sz="1100" i="1" dirty="0"/>
              <a:t> de </a:t>
            </a:r>
            <a:r>
              <a:rPr lang="en-GB" sz="1100" i="1" dirty="0" err="1"/>
              <a:t>muncă</a:t>
            </a:r>
            <a:r>
              <a:rPr lang="en-GB" sz="1100" i="1" dirty="0"/>
              <a:t> la </a:t>
            </a:r>
            <a:r>
              <a:rPr lang="en-GB" sz="1100" i="1" dirty="0" err="1"/>
              <a:t>nivel</a:t>
            </a:r>
            <a:r>
              <a:rPr lang="en-GB" sz="1100" i="1" dirty="0"/>
              <a:t> sectorial.</a:t>
            </a:r>
          </a:p>
        </p:txBody>
      </p:sp>
    </p:spTree>
    <p:extLst>
      <p:ext uri="{BB962C8B-B14F-4D97-AF65-F5344CB8AC3E}">
        <p14:creationId xmlns:p14="http://schemas.microsoft.com/office/powerpoint/2010/main" val="284305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5612" y="204797"/>
            <a:ext cx="5124499" cy="936104"/>
          </a:xfrm>
        </p:spPr>
        <p:txBody>
          <a:bodyPr/>
          <a:lstStyle/>
          <a:p>
            <a:r>
              <a:rPr lang="en-US" sz="2800" dirty="0" err="1"/>
              <a:t>Situatia</a:t>
            </a:r>
            <a:r>
              <a:rPr lang="en-US" sz="2800" dirty="0"/>
              <a:t> </a:t>
            </a:r>
            <a:r>
              <a:rPr lang="en-US" sz="2800" dirty="0" err="1"/>
              <a:t>contractelor</a:t>
            </a:r>
            <a:r>
              <a:rPr lang="en-US" sz="2800" dirty="0"/>
              <a:t> </a:t>
            </a:r>
            <a:r>
              <a:rPr lang="en-US" sz="2800" dirty="0" err="1"/>
              <a:t>colective</a:t>
            </a:r>
            <a:r>
              <a:rPr lang="en-US" sz="2800" dirty="0"/>
              <a:t> de </a:t>
            </a:r>
            <a:r>
              <a:rPr lang="en-US" sz="2800" dirty="0" err="1"/>
              <a:t>munca</a:t>
            </a:r>
            <a:r>
              <a:rPr lang="en-US" sz="2800" dirty="0"/>
              <a:t> pe </a:t>
            </a:r>
            <a:r>
              <a:rPr lang="en-US" sz="2800" dirty="0" err="1"/>
              <a:t>sectoare</a:t>
            </a:r>
            <a:endParaRPr lang="en-US" sz="28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DB5444C-E5F4-4984-A81B-8D6443D558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3087" y="4149884"/>
            <a:ext cx="8077200" cy="206502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1CB7FE-4BC2-4768-8C6C-F2EDE3AA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E778E45-3490-490D-865C-01583C158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5613" y="1548695"/>
            <a:ext cx="8142287" cy="20318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266663C-4F8D-4948-AEE3-FE22C100F0AB}"/>
              </a:ext>
            </a:extLst>
          </p:cNvPr>
          <p:cNvSpPr/>
          <p:nvPr/>
        </p:nvSpPr>
        <p:spPr>
          <a:xfrm>
            <a:off x="5586412" y="6376626"/>
            <a:ext cx="3100388" cy="21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mmuncii.gov.ro,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5612" y="204797"/>
            <a:ext cx="5124499" cy="936104"/>
          </a:xfrm>
        </p:spPr>
        <p:txBody>
          <a:bodyPr/>
          <a:lstStyle/>
          <a:p>
            <a:r>
              <a:rPr lang="en-US" sz="2800" dirty="0" err="1"/>
              <a:t>Situatia</a:t>
            </a:r>
            <a:r>
              <a:rPr lang="en-US" sz="2800" dirty="0"/>
              <a:t> </a:t>
            </a:r>
            <a:r>
              <a:rPr lang="en-US" sz="2800" dirty="0" err="1"/>
              <a:t>contractelor</a:t>
            </a:r>
            <a:r>
              <a:rPr lang="en-US" sz="2800" dirty="0"/>
              <a:t> </a:t>
            </a:r>
            <a:r>
              <a:rPr lang="en-US" sz="2800" dirty="0" err="1"/>
              <a:t>colective</a:t>
            </a:r>
            <a:r>
              <a:rPr lang="en-US" sz="2800" dirty="0"/>
              <a:t> de </a:t>
            </a:r>
            <a:r>
              <a:rPr lang="en-US" sz="2800" dirty="0" err="1"/>
              <a:t>munca</a:t>
            </a:r>
            <a:r>
              <a:rPr lang="en-US" sz="2800" dirty="0"/>
              <a:t> pe </a:t>
            </a:r>
            <a:r>
              <a:rPr lang="en-US" sz="2800" dirty="0" err="1"/>
              <a:t>sectoare</a:t>
            </a:r>
            <a:endParaRPr lang="en-US" sz="28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1CB7FE-4BC2-4768-8C6C-F2EDE3AA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497785-DC78-4563-A251-8526A72044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5385" y="1366073"/>
            <a:ext cx="8256435" cy="2318796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16C412-6203-4917-8A9D-F7A93BA1FE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5612" y="3933056"/>
            <a:ext cx="8256435" cy="23756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AD89E2-F88B-4CAF-965C-F298B19EAF39}"/>
              </a:ext>
            </a:extLst>
          </p:cNvPr>
          <p:cNvSpPr/>
          <p:nvPr/>
        </p:nvSpPr>
        <p:spPr>
          <a:xfrm>
            <a:off x="5586412" y="6376626"/>
            <a:ext cx="3100388" cy="21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mmuncii.gov.ro,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</p:spTree>
    <p:extLst>
      <p:ext uri="{BB962C8B-B14F-4D97-AF65-F5344CB8AC3E}">
        <p14:creationId xmlns:p14="http://schemas.microsoft.com/office/powerpoint/2010/main" val="105952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5612" y="204797"/>
            <a:ext cx="5124499" cy="936104"/>
          </a:xfrm>
        </p:spPr>
        <p:txBody>
          <a:bodyPr/>
          <a:lstStyle/>
          <a:p>
            <a:r>
              <a:rPr lang="en-US" sz="2800" dirty="0" err="1"/>
              <a:t>Situatia</a:t>
            </a:r>
            <a:r>
              <a:rPr lang="en-US" sz="2800" dirty="0"/>
              <a:t> </a:t>
            </a:r>
            <a:r>
              <a:rPr lang="en-US" sz="2800" dirty="0" err="1"/>
              <a:t>contractelor</a:t>
            </a:r>
            <a:r>
              <a:rPr lang="en-US" sz="2800" dirty="0"/>
              <a:t> </a:t>
            </a:r>
            <a:r>
              <a:rPr lang="en-US" sz="2800" dirty="0" err="1"/>
              <a:t>colective</a:t>
            </a:r>
            <a:r>
              <a:rPr lang="en-US" sz="2800" dirty="0"/>
              <a:t> de </a:t>
            </a:r>
            <a:r>
              <a:rPr lang="en-US" sz="2800" dirty="0" err="1"/>
              <a:t>munca</a:t>
            </a:r>
            <a:r>
              <a:rPr lang="en-US" sz="2800" dirty="0"/>
              <a:t> pe </a:t>
            </a:r>
            <a:r>
              <a:rPr lang="en-US" sz="2800" dirty="0" err="1"/>
              <a:t>sectoare</a:t>
            </a:r>
            <a:endParaRPr lang="en-US" sz="28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1CB7FE-4BC2-4768-8C6C-F2EDE3AA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FC07B79-1E32-423B-A325-9683FE3EB3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7972" y="1412875"/>
            <a:ext cx="8065206" cy="2376488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1048428-870E-4B1F-BA9B-79783D74A4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7972" y="3933056"/>
            <a:ext cx="8065206" cy="24347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44A328-4CBE-4ED3-B0FE-4AC9DEF1780A}"/>
              </a:ext>
            </a:extLst>
          </p:cNvPr>
          <p:cNvSpPr/>
          <p:nvPr/>
        </p:nvSpPr>
        <p:spPr>
          <a:xfrm>
            <a:off x="5582602" y="6511529"/>
            <a:ext cx="3100388" cy="21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mmuncii.gov.ro,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</p:spTree>
    <p:extLst>
      <p:ext uri="{BB962C8B-B14F-4D97-AF65-F5344CB8AC3E}">
        <p14:creationId xmlns:p14="http://schemas.microsoft.com/office/powerpoint/2010/main" val="427275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5612" y="204797"/>
            <a:ext cx="5124499" cy="936104"/>
          </a:xfrm>
        </p:spPr>
        <p:txBody>
          <a:bodyPr/>
          <a:lstStyle/>
          <a:p>
            <a:r>
              <a:rPr lang="en-US" sz="2800" dirty="0" err="1"/>
              <a:t>Situatia</a:t>
            </a:r>
            <a:r>
              <a:rPr lang="en-US" sz="2800" dirty="0"/>
              <a:t> </a:t>
            </a:r>
            <a:r>
              <a:rPr lang="en-US" sz="2800" dirty="0" err="1"/>
              <a:t>contractelor</a:t>
            </a:r>
            <a:r>
              <a:rPr lang="en-US" sz="2800" dirty="0"/>
              <a:t> </a:t>
            </a:r>
            <a:r>
              <a:rPr lang="en-US" sz="2800" dirty="0" err="1"/>
              <a:t>colective</a:t>
            </a:r>
            <a:r>
              <a:rPr lang="en-US" sz="2800" dirty="0"/>
              <a:t> de </a:t>
            </a:r>
            <a:r>
              <a:rPr lang="en-US" sz="2800" dirty="0" err="1"/>
              <a:t>munca</a:t>
            </a:r>
            <a:r>
              <a:rPr lang="en-US" sz="2800" dirty="0"/>
              <a:t> pe </a:t>
            </a:r>
            <a:r>
              <a:rPr lang="en-US" sz="2800" dirty="0" err="1"/>
              <a:t>sectoare</a:t>
            </a:r>
            <a:endParaRPr lang="en-US" sz="28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1CB7FE-4BC2-4768-8C6C-F2EDE3AA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B7EE62-9A2D-45B0-B5E5-B388A330E5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2284" y="1484789"/>
            <a:ext cx="8275320" cy="223266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45984A-75BB-4AA1-A361-61DE67BDFF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2284" y="3933056"/>
            <a:ext cx="8227939" cy="22326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CC6269-0FC1-4DC8-B8C8-5D6BE5378246}"/>
              </a:ext>
            </a:extLst>
          </p:cNvPr>
          <p:cNvSpPr/>
          <p:nvPr/>
        </p:nvSpPr>
        <p:spPr>
          <a:xfrm>
            <a:off x="5586412" y="6376626"/>
            <a:ext cx="3100388" cy="21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mmuncii.gov.ro,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</p:spTree>
    <p:extLst>
      <p:ext uri="{BB962C8B-B14F-4D97-AF65-F5344CB8AC3E}">
        <p14:creationId xmlns:p14="http://schemas.microsoft.com/office/powerpoint/2010/main" val="96421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5612" y="204797"/>
            <a:ext cx="5124499" cy="936104"/>
          </a:xfrm>
        </p:spPr>
        <p:txBody>
          <a:bodyPr/>
          <a:lstStyle/>
          <a:p>
            <a:r>
              <a:rPr lang="en-US" sz="2800" dirty="0" err="1"/>
              <a:t>Situatia</a:t>
            </a:r>
            <a:r>
              <a:rPr lang="en-US" sz="2800" dirty="0"/>
              <a:t> </a:t>
            </a:r>
            <a:r>
              <a:rPr lang="en-US" sz="2800" dirty="0" err="1"/>
              <a:t>contractelor</a:t>
            </a:r>
            <a:r>
              <a:rPr lang="en-US" sz="2800" dirty="0"/>
              <a:t> </a:t>
            </a:r>
            <a:r>
              <a:rPr lang="en-US" sz="2800" dirty="0" err="1"/>
              <a:t>colective</a:t>
            </a:r>
            <a:r>
              <a:rPr lang="en-US" sz="2800" dirty="0"/>
              <a:t> de </a:t>
            </a:r>
            <a:r>
              <a:rPr lang="en-US" sz="2800" dirty="0" err="1"/>
              <a:t>munca</a:t>
            </a:r>
            <a:r>
              <a:rPr lang="en-US" sz="2800" dirty="0"/>
              <a:t> pe </a:t>
            </a:r>
            <a:r>
              <a:rPr lang="en-US" sz="2800" dirty="0" err="1"/>
              <a:t>sectoare</a:t>
            </a:r>
            <a:endParaRPr lang="en-US" sz="28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1CB7FE-4BC2-4768-8C6C-F2EDE3AA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5703D3E-F58D-48D0-87C1-748914E4AD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5612" y="1772965"/>
            <a:ext cx="8275320" cy="216408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603FB4B-1431-4BF4-B380-1DE669DD42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1744" y="4221087"/>
            <a:ext cx="8275319" cy="22171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FE64618-41A6-481E-928D-9909B7A3157C}"/>
              </a:ext>
            </a:extLst>
          </p:cNvPr>
          <p:cNvSpPr/>
          <p:nvPr/>
        </p:nvSpPr>
        <p:spPr>
          <a:xfrm>
            <a:off x="5580111" y="6522249"/>
            <a:ext cx="3100388" cy="21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mmuncii.gov.ro,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</p:spTree>
    <p:extLst>
      <p:ext uri="{BB962C8B-B14F-4D97-AF65-F5344CB8AC3E}">
        <p14:creationId xmlns:p14="http://schemas.microsoft.com/office/powerpoint/2010/main" val="4292861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E7FF2C-0D70-4834-8ECF-4D033C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7299B6F5-C4CE-47F3-B882-E7486E9302D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99917"/>
              </p:ext>
            </p:extLst>
          </p:nvPr>
        </p:nvGraphicFramePr>
        <p:xfrm>
          <a:off x="107504" y="35331"/>
          <a:ext cx="8928992" cy="6822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25254">
                  <a:extLst>
                    <a:ext uri="{9D8B030D-6E8A-4147-A177-3AD203B41FA5}">
                      <a16:colId xmlns:a16="http://schemas.microsoft.com/office/drawing/2014/main" val="4089852608"/>
                    </a:ext>
                  </a:extLst>
                </a:gridCol>
                <a:gridCol w="1050823">
                  <a:extLst>
                    <a:ext uri="{9D8B030D-6E8A-4147-A177-3AD203B41FA5}">
                      <a16:colId xmlns:a16="http://schemas.microsoft.com/office/drawing/2014/main" val="4151175983"/>
                    </a:ext>
                  </a:extLst>
                </a:gridCol>
                <a:gridCol w="922966">
                  <a:extLst>
                    <a:ext uri="{9D8B030D-6E8A-4147-A177-3AD203B41FA5}">
                      <a16:colId xmlns:a16="http://schemas.microsoft.com/office/drawing/2014/main" val="3126896823"/>
                    </a:ext>
                  </a:extLst>
                </a:gridCol>
                <a:gridCol w="929949">
                  <a:extLst>
                    <a:ext uri="{9D8B030D-6E8A-4147-A177-3AD203B41FA5}">
                      <a16:colId xmlns:a16="http://schemas.microsoft.com/office/drawing/2014/main" val="4026854597"/>
                    </a:ext>
                  </a:extLst>
                </a:gridCol>
              </a:tblGrid>
              <a:tr h="3138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pondere salariati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pondere CCM grup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err="1">
                          <a:effectLst/>
                        </a:rPr>
                        <a:t>pondere</a:t>
                      </a:r>
                      <a:r>
                        <a:rPr lang="en-GB" sz="1100" u="none" strike="noStrike" dirty="0">
                          <a:effectLst/>
                        </a:rPr>
                        <a:t> CCM </a:t>
                      </a:r>
                      <a:r>
                        <a:rPr lang="en-GB" sz="1100" u="none" strike="noStrike" dirty="0" err="1">
                          <a:effectLst/>
                        </a:rPr>
                        <a:t>unitate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extLst>
                  <a:ext uri="{0D108BD9-81ED-4DB2-BD59-A6C34878D82A}">
                    <a16:rowId xmlns:a16="http://schemas.microsoft.com/office/drawing/2014/main" val="2205615363"/>
                  </a:ext>
                </a:extLst>
              </a:tr>
              <a:tr h="1980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S1</a:t>
                      </a:r>
                      <a:r>
                        <a:rPr lang="en-GB" sz="1100" u="none" strike="noStrike" dirty="0">
                          <a:effectLst/>
                        </a:rPr>
                        <a:t> Agricultura, </a:t>
                      </a:r>
                      <a:r>
                        <a:rPr lang="en-GB" sz="1100" u="none" strike="noStrike" dirty="0" err="1">
                          <a:effectLst/>
                        </a:rPr>
                        <a:t>acvacultura</a:t>
                      </a:r>
                      <a:r>
                        <a:rPr lang="en-GB" sz="1100" u="none" strike="noStrike" dirty="0">
                          <a:effectLst/>
                        </a:rPr>
                        <a:t> si </a:t>
                      </a:r>
                      <a:r>
                        <a:rPr lang="en-GB" sz="1100" u="none" strike="noStrike" dirty="0" err="1">
                          <a:effectLst/>
                        </a:rPr>
                        <a:t>pescuitul</a:t>
                      </a:r>
                      <a:r>
                        <a:rPr lang="en-GB" sz="1100" u="none" strike="noStrike" dirty="0">
                          <a:effectLst/>
                        </a:rPr>
                        <a:t>. </a:t>
                      </a:r>
                      <a:r>
                        <a:rPr lang="en-GB" sz="1100" u="none" strike="noStrike" dirty="0" err="1">
                          <a:effectLst/>
                        </a:rPr>
                        <a:t>Silvicultura</a:t>
                      </a:r>
                      <a:r>
                        <a:rPr lang="en-GB" sz="1100" u="none" strike="noStrike" dirty="0">
                          <a:effectLst/>
                        </a:rPr>
                        <a:t> si </a:t>
                      </a:r>
                      <a:r>
                        <a:rPr lang="en-GB" sz="1100" u="none" strike="noStrike" dirty="0" err="1">
                          <a:effectLst/>
                        </a:rPr>
                        <a:t>economia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vanatului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2.4%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2183179358"/>
                  </a:ext>
                </a:extLst>
              </a:tr>
              <a:tr h="1585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S2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Industria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extractiva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0.2%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2461408576"/>
                  </a:ext>
                </a:extLst>
              </a:tr>
              <a:tr h="1980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 dirty="0">
                          <a:effectLst/>
                        </a:rPr>
                        <a:t>S3</a:t>
                      </a:r>
                      <a:r>
                        <a:rPr lang="it-IT" sz="1100" u="none" strike="noStrike" dirty="0">
                          <a:effectLst/>
                        </a:rPr>
                        <a:t> Energie, petrol si gaze si minerit energetic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3.9%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2700571898"/>
                  </a:ext>
                </a:extLst>
              </a:tr>
              <a:tr h="1980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S4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Industria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alimentara</a:t>
                      </a:r>
                      <a:r>
                        <a:rPr lang="en-GB" sz="1100" u="none" strike="noStrike" dirty="0">
                          <a:effectLst/>
                        </a:rPr>
                        <a:t>, a </a:t>
                      </a:r>
                      <a:r>
                        <a:rPr lang="en-GB" sz="1100" u="none" strike="noStrike" dirty="0" err="1">
                          <a:effectLst/>
                        </a:rPr>
                        <a:t>bauturilor</a:t>
                      </a:r>
                      <a:r>
                        <a:rPr lang="en-GB" sz="1100" u="none" strike="noStrike" dirty="0">
                          <a:effectLst/>
                        </a:rPr>
                        <a:t> si a </a:t>
                      </a:r>
                      <a:r>
                        <a:rPr lang="en-GB" sz="1100" u="none" strike="noStrike" dirty="0" err="1">
                          <a:effectLst/>
                        </a:rPr>
                        <a:t>tutunului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3.1%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5%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2016778517"/>
                  </a:ext>
                </a:extLst>
              </a:tr>
              <a:tr h="1980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S5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Industria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textila</a:t>
                      </a:r>
                      <a:r>
                        <a:rPr lang="en-GB" sz="1100" u="none" strike="noStrike" dirty="0">
                          <a:effectLst/>
                        </a:rPr>
                        <a:t>, </a:t>
                      </a:r>
                      <a:r>
                        <a:rPr lang="en-GB" sz="1100" u="none" strike="noStrike" dirty="0" err="1">
                          <a:effectLst/>
                        </a:rPr>
                        <a:t>produse</a:t>
                      </a:r>
                      <a:r>
                        <a:rPr lang="en-GB" sz="1100" u="none" strike="noStrike" dirty="0">
                          <a:effectLst/>
                        </a:rPr>
                        <a:t> textile, </a:t>
                      </a:r>
                      <a:r>
                        <a:rPr lang="en-GB" sz="1100" u="none" strike="noStrike" dirty="0" err="1">
                          <a:effectLst/>
                        </a:rPr>
                        <a:t>imbracaminte</a:t>
                      </a:r>
                      <a:r>
                        <a:rPr lang="en-GB" sz="1100" u="none" strike="noStrike" dirty="0">
                          <a:effectLst/>
                        </a:rPr>
                        <a:t>. </a:t>
                      </a:r>
                      <a:r>
                        <a:rPr lang="en-GB" sz="1100" u="none" strike="noStrike" dirty="0" err="1">
                          <a:effectLst/>
                        </a:rPr>
                        <a:t>Pielarie</a:t>
                      </a:r>
                      <a:r>
                        <a:rPr lang="en-GB" sz="1100" u="none" strike="noStrike" dirty="0">
                          <a:effectLst/>
                        </a:rPr>
                        <a:t> si </a:t>
                      </a:r>
                      <a:r>
                        <a:rPr lang="en-GB" sz="1100" u="none" strike="noStrike" dirty="0" err="1">
                          <a:effectLst/>
                        </a:rPr>
                        <a:t>incaltaminte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2.7%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5%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132683171"/>
                  </a:ext>
                </a:extLst>
              </a:tr>
              <a:tr h="37514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S6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Exploatarea</a:t>
                      </a:r>
                      <a:r>
                        <a:rPr lang="en-GB" sz="1100" u="none" strike="noStrike" dirty="0">
                          <a:effectLst/>
                        </a:rPr>
                        <a:t> si </a:t>
                      </a:r>
                      <a:r>
                        <a:rPr lang="en-GB" sz="1100" u="none" strike="noStrike" dirty="0" err="1">
                          <a:effectLst/>
                        </a:rPr>
                        <a:t>prelucrarea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primara</a:t>
                      </a:r>
                      <a:r>
                        <a:rPr lang="en-GB" sz="1100" u="none" strike="noStrike" dirty="0">
                          <a:effectLst/>
                        </a:rPr>
                        <a:t> a </a:t>
                      </a:r>
                      <a:r>
                        <a:rPr lang="en-GB" sz="1100" u="none" strike="noStrike" dirty="0" err="1">
                          <a:effectLst/>
                        </a:rPr>
                        <a:t>lemnului</a:t>
                      </a:r>
                      <a:r>
                        <a:rPr lang="en-GB" sz="1100" u="none" strike="noStrike" dirty="0">
                          <a:effectLst/>
                        </a:rPr>
                        <a:t>. </a:t>
                      </a:r>
                      <a:r>
                        <a:rPr lang="en-GB" sz="1100" u="none" strike="noStrike" dirty="0" err="1">
                          <a:effectLst/>
                        </a:rPr>
                        <a:t>Fabricarea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hartiei</a:t>
                      </a:r>
                      <a:r>
                        <a:rPr lang="en-GB" sz="1100" u="none" strike="noStrike" dirty="0">
                          <a:effectLst/>
                        </a:rPr>
                        <a:t> si a </a:t>
                      </a:r>
                      <a:r>
                        <a:rPr lang="en-GB" sz="1100" u="none" strike="noStrike" dirty="0" err="1">
                          <a:effectLst/>
                        </a:rPr>
                        <a:t>produselor</a:t>
                      </a:r>
                      <a:r>
                        <a:rPr lang="en-GB" sz="1100" u="none" strike="noStrike" dirty="0">
                          <a:effectLst/>
                        </a:rPr>
                        <a:t> din </a:t>
                      </a:r>
                      <a:r>
                        <a:rPr lang="en-GB" sz="1100" u="none" strike="noStrike" dirty="0" err="1">
                          <a:effectLst/>
                        </a:rPr>
                        <a:t>hartie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880961659"/>
                  </a:ext>
                </a:extLst>
              </a:tr>
              <a:tr h="1980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 dirty="0">
                          <a:effectLst/>
                        </a:rPr>
                        <a:t>S7</a:t>
                      </a:r>
                      <a:r>
                        <a:rPr lang="it-IT" sz="1100" u="none" strike="noStrike" dirty="0">
                          <a:effectLst/>
                        </a:rPr>
                        <a:t> Industria chimica si petrochimica si activitati conexe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2.0%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2048191142"/>
                  </a:ext>
                </a:extLst>
              </a:tr>
              <a:tr h="4515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 dirty="0">
                          <a:effectLst/>
                        </a:rPr>
                        <a:t>S8</a:t>
                      </a:r>
                      <a:r>
                        <a:rPr lang="it-IT" sz="1100" u="none" strike="noStrike" dirty="0">
                          <a:effectLst/>
                        </a:rPr>
                        <a:t> Industria sticlei si a ceramicii fine. Industria materialelor de constructii - fabricarea altor produse din minerale nemetalice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2196381038"/>
                  </a:ext>
                </a:extLst>
              </a:tr>
              <a:tr h="1585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S9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Industria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metalurgica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0.5%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727481642"/>
                  </a:ext>
                </a:extLst>
              </a:tr>
              <a:tr h="1980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S10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Industria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constructiilor</a:t>
                      </a:r>
                      <a:r>
                        <a:rPr lang="en-GB" sz="1100" u="none" strike="noStrike" dirty="0">
                          <a:effectLst/>
                        </a:rPr>
                        <a:t> de </a:t>
                      </a:r>
                      <a:r>
                        <a:rPr lang="en-GB" sz="1100" u="none" strike="noStrike" dirty="0" err="1">
                          <a:effectLst/>
                        </a:rPr>
                        <a:t>masini</a:t>
                      </a:r>
                      <a:r>
                        <a:rPr lang="en-GB" sz="1100" u="none" strike="noStrike" dirty="0">
                          <a:effectLst/>
                        </a:rPr>
                        <a:t> si </a:t>
                      </a:r>
                      <a:r>
                        <a:rPr lang="en-GB" sz="1100" u="none" strike="noStrike" dirty="0" err="1">
                          <a:effectLst/>
                        </a:rPr>
                        <a:t>constructii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metalice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6.1%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6%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2292990550"/>
                  </a:ext>
                </a:extLst>
              </a:tr>
              <a:tr h="2970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S11 </a:t>
                      </a:r>
                      <a:r>
                        <a:rPr lang="en-GB" sz="1100" u="none" strike="noStrike" dirty="0" err="1">
                          <a:effectLst/>
                        </a:rPr>
                        <a:t>Industria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echipamentelor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electrice</a:t>
                      </a:r>
                      <a:r>
                        <a:rPr lang="en-GB" sz="1100" u="none" strike="noStrike" dirty="0">
                          <a:effectLst/>
                        </a:rPr>
                        <a:t>, </a:t>
                      </a:r>
                      <a:r>
                        <a:rPr lang="en-GB" sz="1100" u="none" strike="noStrike" dirty="0" err="1">
                          <a:effectLst/>
                        </a:rPr>
                        <a:t>electronice</a:t>
                      </a:r>
                      <a:r>
                        <a:rPr lang="en-GB" sz="1100" u="none" strike="noStrike" dirty="0">
                          <a:effectLst/>
                        </a:rPr>
                        <a:t> si </a:t>
                      </a:r>
                      <a:r>
                        <a:rPr lang="en-GB" sz="1100" u="none" strike="noStrike" dirty="0" err="1">
                          <a:effectLst/>
                        </a:rPr>
                        <a:t>mecanica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fina</a:t>
                      </a:r>
                      <a:r>
                        <a:rPr lang="en-GB" sz="1100" u="none" strike="noStrike" dirty="0">
                          <a:effectLst/>
                        </a:rPr>
                        <a:t>. Alte </a:t>
                      </a:r>
                      <a:r>
                        <a:rPr lang="en-GB" sz="1100" u="none" strike="noStrike" dirty="0" err="1">
                          <a:effectLst/>
                        </a:rPr>
                        <a:t>activitati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industriale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1.8%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2026878142"/>
                  </a:ext>
                </a:extLst>
              </a:tr>
              <a:tr h="1980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 dirty="0">
                          <a:effectLst/>
                        </a:rPr>
                        <a:t>S12</a:t>
                      </a:r>
                      <a:r>
                        <a:rPr lang="it-IT" sz="1100" u="none" strike="noStrike" dirty="0">
                          <a:effectLst/>
                        </a:rPr>
                        <a:t> Industria mobilei. Alte activitati industriale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616336800"/>
                  </a:ext>
                </a:extLst>
              </a:tr>
              <a:tr h="31380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 dirty="0">
                          <a:effectLst/>
                        </a:rPr>
                        <a:t>S13</a:t>
                      </a:r>
                      <a:r>
                        <a:rPr lang="it-IT" sz="1100" u="none" strike="noStrike" dirty="0">
                          <a:effectLst/>
                        </a:rPr>
                        <a:t> Servicii comunitare si utilitati publice. Gestionarea deseurilor, activitati de decontaminare si de protectie a mediului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3.1%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2348155547"/>
                  </a:ext>
                </a:extLst>
              </a:tr>
              <a:tr h="1585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S14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Constructii</a:t>
                      </a:r>
                      <a:r>
                        <a:rPr lang="en-GB" sz="1100" u="none" strike="noStrike" dirty="0">
                          <a:effectLst/>
                        </a:rPr>
                        <a:t> civile si </a:t>
                      </a:r>
                      <a:r>
                        <a:rPr lang="en-GB" sz="1100" u="none" strike="noStrike" dirty="0" err="1">
                          <a:effectLst/>
                        </a:rPr>
                        <a:t>industriale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7.5%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831940597"/>
                  </a:ext>
                </a:extLst>
              </a:tr>
              <a:tr h="1585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S15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Comert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14.9%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13%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4230156396"/>
                  </a:ext>
                </a:extLst>
              </a:tr>
              <a:tr h="1585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S16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Transporturi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terestre</a:t>
                      </a:r>
                      <a:r>
                        <a:rPr lang="en-GB" sz="1100" u="none" strike="noStrike" dirty="0">
                          <a:effectLst/>
                        </a:rPr>
                        <a:t> si </a:t>
                      </a:r>
                      <a:r>
                        <a:rPr lang="en-GB" sz="1100" u="none" strike="noStrike" dirty="0" err="1">
                          <a:effectLst/>
                        </a:rPr>
                        <a:t>servicii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conexe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5.3%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1073638392"/>
                  </a:ext>
                </a:extLst>
              </a:tr>
              <a:tr h="1980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 dirty="0">
                          <a:effectLst/>
                        </a:rPr>
                        <a:t>S17</a:t>
                      </a:r>
                      <a:r>
                        <a:rPr lang="it-IT" sz="1100" u="none" strike="noStrike" dirty="0">
                          <a:effectLst/>
                        </a:rPr>
                        <a:t> Transporturi pe apa si servicii conexe. Transporturi aeriene si servicii conexe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0.8%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2938921869"/>
                  </a:ext>
                </a:extLst>
              </a:tr>
              <a:tr h="1585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S18</a:t>
                      </a:r>
                      <a:r>
                        <a:rPr lang="en-GB" sz="1100" u="none" strike="noStrike" dirty="0">
                          <a:effectLst/>
                        </a:rPr>
                        <a:t> Posta si </a:t>
                      </a:r>
                      <a:r>
                        <a:rPr lang="en-GB" sz="1100" u="none" strike="noStrike" dirty="0" err="1">
                          <a:effectLst/>
                        </a:rPr>
                        <a:t>curierat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0.8%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2828061445"/>
                  </a:ext>
                </a:extLst>
              </a:tr>
              <a:tr h="15858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 dirty="0">
                          <a:effectLst/>
                        </a:rPr>
                        <a:t>S19</a:t>
                      </a:r>
                      <a:r>
                        <a:rPr lang="it-IT" sz="1100" u="none" strike="noStrike" dirty="0">
                          <a:effectLst/>
                        </a:rPr>
                        <a:t> Turism, hoteluri si restaurante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3.1%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4169918261"/>
                  </a:ext>
                </a:extLst>
              </a:tr>
              <a:tr h="1585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S20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Cultura</a:t>
                      </a:r>
                      <a:r>
                        <a:rPr lang="en-GB" sz="1100" u="none" strike="noStrike" dirty="0">
                          <a:effectLst/>
                        </a:rPr>
                        <a:t> si mass-media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1.9%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2013973334"/>
                  </a:ext>
                </a:extLst>
              </a:tr>
              <a:tr h="1980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 dirty="0">
                          <a:effectLst/>
                        </a:rPr>
                        <a:t>S21</a:t>
                      </a:r>
                      <a:r>
                        <a:rPr lang="it-IT" sz="1100" u="none" strike="noStrike" dirty="0">
                          <a:effectLst/>
                        </a:rPr>
                        <a:t> Tehnologia informatiei si telecomunicatii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3.3%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2311527525"/>
                  </a:ext>
                </a:extLst>
              </a:tr>
              <a:tr h="1980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 dirty="0">
                          <a:effectLst/>
                        </a:rPr>
                        <a:t>S22</a:t>
                      </a:r>
                      <a:r>
                        <a:rPr lang="it-IT" sz="1100" u="none" strike="noStrike" dirty="0">
                          <a:effectLst/>
                        </a:rPr>
                        <a:t> Activitati financiare, bancare si de asigurari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1.6%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2960680442"/>
                  </a:ext>
                </a:extLst>
              </a:tr>
              <a:tr h="2970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S23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Servicii</a:t>
                      </a:r>
                      <a:r>
                        <a:rPr lang="en-GB" sz="1100" u="none" strike="noStrike" dirty="0">
                          <a:effectLst/>
                        </a:rPr>
                        <a:t> de </a:t>
                      </a:r>
                      <a:r>
                        <a:rPr lang="en-GB" sz="1100" u="none" strike="noStrike" dirty="0" err="1">
                          <a:effectLst/>
                        </a:rPr>
                        <a:t>asistenta</a:t>
                      </a:r>
                      <a:r>
                        <a:rPr lang="en-GB" sz="1100" u="none" strike="noStrike" dirty="0">
                          <a:effectLst/>
                        </a:rPr>
                        <a:t>, </a:t>
                      </a:r>
                      <a:r>
                        <a:rPr lang="en-GB" sz="1100" u="none" strike="noStrike" dirty="0" err="1">
                          <a:effectLst/>
                        </a:rPr>
                        <a:t>consultanta,suport</a:t>
                      </a:r>
                      <a:r>
                        <a:rPr lang="en-GB" sz="1100" u="none" strike="noStrike" dirty="0">
                          <a:effectLst/>
                        </a:rPr>
                        <a:t>. Alte </a:t>
                      </a:r>
                      <a:r>
                        <a:rPr lang="en-GB" sz="1100" u="none" strike="noStrike" dirty="0" err="1">
                          <a:effectLst/>
                        </a:rPr>
                        <a:t>activitati</a:t>
                      </a:r>
                      <a:r>
                        <a:rPr lang="en-GB" sz="1100" u="none" strike="noStrike" dirty="0">
                          <a:effectLst/>
                        </a:rPr>
                        <a:t> de </a:t>
                      </a:r>
                      <a:r>
                        <a:rPr lang="en-GB" sz="1100" u="none" strike="noStrike" dirty="0" err="1">
                          <a:effectLst/>
                        </a:rPr>
                        <a:t>servicii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10.3%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7%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2670516655"/>
                  </a:ext>
                </a:extLst>
              </a:tr>
              <a:tr h="2970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S24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Administratia</a:t>
                      </a:r>
                      <a:r>
                        <a:rPr lang="en-GB" sz="1100" u="none" strike="noStrike" dirty="0">
                          <a:effectLst/>
                        </a:rPr>
                        <a:t> publica. </a:t>
                      </a:r>
                      <a:r>
                        <a:rPr lang="en-GB" sz="1100" u="none" strike="noStrike" dirty="0" err="1">
                          <a:effectLst/>
                        </a:rPr>
                        <a:t>Activitati</a:t>
                      </a:r>
                      <a:r>
                        <a:rPr lang="en-GB" sz="1100" u="none" strike="noStrike" dirty="0">
                          <a:effectLst/>
                        </a:rPr>
                        <a:t> ale </a:t>
                      </a:r>
                      <a:r>
                        <a:rPr lang="en-GB" sz="1100" u="none" strike="noStrike" dirty="0" err="1">
                          <a:effectLst/>
                        </a:rPr>
                        <a:t>organizatiilor</a:t>
                      </a:r>
                      <a:r>
                        <a:rPr lang="en-GB" sz="1100" u="none" strike="noStrike" dirty="0">
                          <a:effectLst/>
                        </a:rPr>
                        <a:t> si </a:t>
                      </a:r>
                      <a:r>
                        <a:rPr lang="en-GB" sz="1100" u="none" strike="noStrike" dirty="0" err="1">
                          <a:effectLst/>
                        </a:rPr>
                        <a:t>organismelor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extrateritoriale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5.6%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19%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4148117094"/>
                  </a:ext>
                </a:extLst>
              </a:tr>
              <a:tr h="1585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S25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Invatamant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preuniversitar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5.1%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29%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4%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3507771450"/>
                  </a:ext>
                </a:extLst>
              </a:tr>
              <a:tr h="1585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S26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Invatamant</a:t>
                      </a:r>
                      <a:r>
                        <a:rPr lang="en-GB" sz="1100" u="none" strike="noStrike" dirty="0">
                          <a:effectLst/>
                        </a:rPr>
                        <a:t> superior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3132721899"/>
                  </a:ext>
                </a:extLst>
              </a:tr>
              <a:tr h="1585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S27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Sanatate</a:t>
                      </a:r>
                      <a:r>
                        <a:rPr lang="en-GB" sz="1100" u="none" strike="noStrike" dirty="0">
                          <a:effectLst/>
                        </a:rPr>
                        <a:t>. </a:t>
                      </a:r>
                      <a:r>
                        <a:rPr lang="en-GB" sz="1100" u="none" strike="noStrike" dirty="0" err="1">
                          <a:effectLst/>
                        </a:rPr>
                        <a:t>Activitati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sanitar-veterinare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5.2%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14%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661713169"/>
                  </a:ext>
                </a:extLst>
              </a:tr>
              <a:tr h="1585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S28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Asistenta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sociala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1.7%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203072864"/>
                  </a:ext>
                </a:extLst>
              </a:tr>
              <a:tr h="1980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 dirty="0">
                          <a:effectLst/>
                        </a:rPr>
                        <a:t>S29</a:t>
                      </a:r>
                      <a:r>
                        <a:rPr lang="it-IT" sz="1100" u="none" strike="noStrike" dirty="0">
                          <a:effectLst/>
                        </a:rPr>
                        <a:t> Activitati sportive, jocuri de noroc si pariuri. Alte activitati asociative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2.7%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378037916"/>
                  </a:ext>
                </a:extLst>
              </a:tr>
              <a:tr h="1980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u="none" strike="noStrike" dirty="0">
                          <a:effectLst/>
                        </a:rPr>
                        <a:t>S30</a:t>
                      </a:r>
                      <a:r>
                        <a:rPr lang="it-IT" sz="1100" u="none" strike="noStrike" dirty="0">
                          <a:effectLst/>
                        </a:rPr>
                        <a:t> Cercetare stiintifica si dezvoltare tehnologica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0.4%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08" marR="3308" marT="3308" marB="0" anchor="ctr"/>
                </a:tc>
                <a:extLst>
                  <a:ext uri="{0D108BD9-81ED-4DB2-BD59-A6C34878D82A}">
                    <a16:rowId xmlns:a16="http://schemas.microsoft.com/office/drawing/2014/main" val="5703938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95536" y="286147"/>
            <a:ext cx="4938464" cy="799306"/>
          </a:xfrm>
        </p:spPr>
        <p:txBody>
          <a:bodyPr/>
          <a:lstStyle/>
          <a:p>
            <a:r>
              <a:rPr lang="en-US" sz="2600" dirty="0" err="1"/>
              <a:t>Contracte</a:t>
            </a:r>
            <a:r>
              <a:rPr lang="en-US" sz="2600" dirty="0"/>
              <a:t> </a:t>
            </a:r>
            <a:r>
              <a:rPr lang="en-US" sz="2600" dirty="0" err="1"/>
              <a:t>colective</a:t>
            </a:r>
            <a:r>
              <a:rPr lang="en-US" sz="2600" dirty="0"/>
              <a:t> de </a:t>
            </a:r>
            <a:r>
              <a:rPr lang="en-US" sz="2600" dirty="0" err="1"/>
              <a:t>munca</a:t>
            </a:r>
            <a:r>
              <a:rPr lang="en-US" sz="2600" dirty="0"/>
              <a:t> la </a:t>
            </a:r>
            <a:r>
              <a:rPr lang="en-US" sz="2600" dirty="0" err="1"/>
              <a:t>nivel</a:t>
            </a:r>
            <a:r>
              <a:rPr lang="en-US" sz="2600" dirty="0"/>
              <a:t> de </a:t>
            </a:r>
            <a:r>
              <a:rPr lang="en-US" sz="2600" dirty="0" err="1"/>
              <a:t>grup</a:t>
            </a:r>
            <a:r>
              <a:rPr lang="en-US" sz="2600" dirty="0"/>
              <a:t> de </a:t>
            </a:r>
            <a:r>
              <a:rPr lang="en-US" sz="2600" dirty="0" err="1"/>
              <a:t>unitati</a:t>
            </a:r>
            <a:endParaRPr lang="en-US" sz="26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95536" y="1412775"/>
            <a:ext cx="8496944" cy="5159077"/>
          </a:xfrm>
        </p:spPr>
        <p:txBody>
          <a:bodyPr>
            <a:normAutofit fontScale="92500" lnSpcReduction="10000"/>
          </a:bodyPr>
          <a:lstStyle/>
          <a:p>
            <a:pPr marL="64008" indent="0" algn="just"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S13.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Servicii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comunitare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şi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utilităţi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publice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.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Gestionarea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deşeurilor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activităţi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de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decontaminare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şi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de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protecţie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a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mediului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  <a:p>
            <a:pPr lvl="1" algn="just"/>
            <a:r>
              <a:rPr lang="en-US" sz="1800" dirty="0"/>
              <a:t>CCM nr. 1438/31.12.2019 la </a:t>
            </a:r>
            <a:r>
              <a:rPr lang="en-US" sz="1800" dirty="0" err="1"/>
              <a:t>nivelul</a:t>
            </a:r>
            <a:r>
              <a:rPr lang="en-US" sz="1800" dirty="0"/>
              <a:t> </a:t>
            </a:r>
            <a:r>
              <a:rPr lang="en-US" sz="1800" dirty="0" err="1"/>
              <a:t>grupului</a:t>
            </a:r>
            <a:r>
              <a:rPr lang="en-US" sz="1800" dirty="0"/>
              <a:t> de </a:t>
            </a:r>
            <a:r>
              <a:rPr lang="en-US" sz="1800" dirty="0" err="1"/>
              <a:t>unități</a:t>
            </a:r>
            <a:r>
              <a:rPr lang="en-US" sz="1800" dirty="0"/>
              <a:t> din </a:t>
            </a:r>
            <a:r>
              <a:rPr lang="en-US" sz="1800" dirty="0" err="1"/>
              <a:t>serviciile</a:t>
            </a:r>
            <a:r>
              <a:rPr lang="en-US" sz="1800" dirty="0"/>
              <a:t> de </a:t>
            </a:r>
            <a:r>
              <a:rPr lang="en-US" sz="1800" dirty="0" err="1"/>
              <a:t>alimentare</a:t>
            </a:r>
            <a:r>
              <a:rPr lang="en-US" sz="1800" dirty="0"/>
              <a:t> cu </a:t>
            </a:r>
            <a:r>
              <a:rPr lang="en-US" sz="1800" dirty="0" err="1"/>
              <a:t>apă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de </a:t>
            </a:r>
            <a:r>
              <a:rPr lang="en-US" sz="1800" dirty="0" err="1"/>
              <a:t>canalizare</a:t>
            </a:r>
            <a:r>
              <a:rPr lang="en-US" sz="1800" dirty="0"/>
              <a:t> pe </a:t>
            </a:r>
            <a:r>
              <a:rPr lang="en-US" sz="1800" dirty="0" err="1"/>
              <a:t>anii</a:t>
            </a:r>
            <a:r>
              <a:rPr lang="en-US" sz="1800" dirty="0"/>
              <a:t> 2020-2021,</a:t>
            </a:r>
          </a:p>
          <a:p>
            <a:pPr lvl="1" algn="just"/>
            <a:r>
              <a:rPr lang="en-US" sz="1800" dirty="0"/>
              <a:t>CCM nr. 317/24.07.2018 la </a:t>
            </a:r>
            <a:r>
              <a:rPr lang="en-US" sz="1800" dirty="0" err="1"/>
              <a:t>nivelul</a:t>
            </a:r>
            <a:r>
              <a:rPr lang="en-US" sz="1800" dirty="0"/>
              <a:t> </a:t>
            </a:r>
            <a:r>
              <a:rPr lang="en-US" sz="1800" dirty="0" err="1"/>
              <a:t>Grupului</a:t>
            </a:r>
            <a:r>
              <a:rPr lang="en-US" sz="1800" dirty="0"/>
              <a:t> de </a:t>
            </a:r>
            <a:r>
              <a:rPr lang="en-US" sz="1800" dirty="0" err="1"/>
              <a:t>unităţi</a:t>
            </a:r>
            <a:r>
              <a:rPr lang="en-US" sz="1800" dirty="0"/>
              <a:t> din </a:t>
            </a:r>
            <a:r>
              <a:rPr lang="en-US" sz="1800" dirty="0" err="1"/>
              <a:t>Sectorul</a:t>
            </a:r>
            <a:r>
              <a:rPr lang="en-US" sz="1800" dirty="0"/>
              <a:t> de </a:t>
            </a:r>
            <a:r>
              <a:rPr lang="en-US" sz="1800" dirty="0" err="1"/>
              <a:t>activitate</a:t>
            </a:r>
            <a:r>
              <a:rPr lang="en-US" sz="1800" dirty="0"/>
              <a:t> </a:t>
            </a:r>
            <a:r>
              <a:rPr lang="en-US" sz="1800" dirty="0" err="1"/>
              <a:t>Servicii</a:t>
            </a:r>
            <a:r>
              <a:rPr lang="en-US" sz="1800" dirty="0"/>
              <a:t> </a:t>
            </a:r>
            <a:r>
              <a:rPr lang="en-US" sz="1800" dirty="0" err="1"/>
              <a:t>comunitare</a:t>
            </a:r>
            <a:r>
              <a:rPr lang="en-US" sz="1800" dirty="0"/>
              <a:t> </a:t>
            </a:r>
            <a:r>
              <a:rPr lang="en-US" sz="1800" dirty="0" err="1"/>
              <a:t>şi</a:t>
            </a:r>
            <a:r>
              <a:rPr lang="en-US" sz="1800" dirty="0"/>
              <a:t> </a:t>
            </a:r>
            <a:r>
              <a:rPr lang="en-US" sz="1800" dirty="0" err="1"/>
              <a:t>utilităţi</a:t>
            </a:r>
            <a:r>
              <a:rPr lang="en-US" sz="1800" dirty="0"/>
              <a:t> </a:t>
            </a:r>
            <a:r>
              <a:rPr lang="en-US" sz="1800" dirty="0" err="1"/>
              <a:t>publice</a:t>
            </a:r>
            <a:r>
              <a:rPr lang="en-US" sz="1800" dirty="0"/>
              <a:t>. </a:t>
            </a:r>
            <a:r>
              <a:rPr lang="en-US" sz="1800" dirty="0" err="1"/>
              <a:t>Transporturi</a:t>
            </a:r>
            <a:r>
              <a:rPr lang="en-US" sz="1800" dirty="0"/>
              <a:t> urbane, </a:t>
            </a:r>
            <a:r>
              <a:rPr lang="en-US" sz="1800" dirty="0" err="1"/>
              <a:t>Suburbane</a:t>
            </a:r>
            <a:r>
              <a:rPr lang="en-US" sz="1800" dirty="0"/>
              <a:t> </a:t>
            </a:r>
            <a:r>
              <a:rPr lang="en-US" sz="1800" dirty="0" err="1"/>
              <a:t>şi</a:t>
            </a:r>
            <a:r>
              <a:rPr lang="en-US" sz="1800" dirty="0"/>
              <a:t> </a:t>
            </a:r>
            <a:r>
              <a:rPr lang="en-US" sz="1800" dirty="0" err="1"/>
              <a:t>metropolitane</a:t>
            </a:r>
            <a:r>
              <a:rPr lang="en-US" sz="1800" dirty="0"/>
              <a:t> de </a:t>
            </a:r>
            <a:r>
              <a:rPr lang="en-US" sz="1800" dirty="0" err="1"/>
              <a:t>călători</a:t>
            </a:r>
            <a:r>
              <a:rPr lang="en-US" sz="1800" dirty="0"/>
              <a:t> </a:t>
            </a:r>
          </a:p>
          <a:p>
            <a:pPr marL="162306" indent="0" algn="just"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S14.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Construcţii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civile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şi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industrial</a:t>
            </a:r>
            <a:endParaRPr lang="en-US" sz="1800" dirty="0"/>
          </a:p>
          <a:p>
            <a:pPr algn="just"/>
            <a:r>
              <a:rPr lang="en-US" sz="1800" dirty="0"/>
              <a:t>CCM nr. 888/02.10.2020 </a:t>
            </a:r>
            <a:r>
              <a:rPr lang="en-US" sz="1800" dirty="0" err="1"/>
              <a:t>încheiat</a:t>
            </a:r>
            <a:r>
              <a:rPr lang="en-US" sz="1800" dirty="0"/>
              <a:t> la </a:t>
            </a:r>
            <a:r>
              <a:rPr lang="en-US" sz="1800" dirty="0" err="1"/>
              <a:t>nivelul</a:t>
            </a:r>
            <a:r>
              <a:rPr lang="en-US" sz="1800" dirty="0"/>
              <a:t> </a:t>
            </a:r>
            <a:r>
              <a:rPr lang="en-US" sz="1800" dirty="0" err="1"/>
              <a:t>sectorului</a:t>
            </a:r>
            <a:r>
              <a:rPr lang="en-US" sz="1800" dirty="0"/>
              <a:t> de </a:t>
            </a:r>
            <a:r>
              <a:rPr lang="en-US" sz="1800" dirty="0" err="1"/>
              <a:t>activitate</a:t>
            </a:r>
            <a:r>
              <a:rPr lang="en-US" sz="1800" dirty="0"/>
              <a:t> “</a:t>
            </a:r>
            <a:r>
              <a:rPr lang="en-US" sz="1800" dirty="0" err="1"/>
              <a:t>Construcții</a:t>
            </a:r>
            <a:r>
              <a:rPr lang="en-US" sz="1800" dirty="0"/>
              <a:t> civile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industriale</a:t>
            </a:r>
            <a:r>
              <a:rPr lang="en-US" sz="1800" dirty="0"/>
              <a:t>” – </a:t>
            </a:r>
            <a:r>
              <a:rPr lang="en-US" sz="1800" dirty="0" err="1"/>
              <a:t>înregistrat</a:t>
            </a:r>
            <a:r>
              <a:rPr lang="en-US" sz="1800" dirty="0"/>
              <a:t> la </a:t>
            </a:r>
            <a:r>
              <a:rPr lang="en-US" sz="1800" dirty="0" err="1"/>
              <a:t>nivel</a:t>
            </a:r>
            <a:r>
              <a:rPr lang="en-US" sz="1800" dirty="0"/>
              <a:t> de </a:t>
            </a:r>
            <a:r>
              <a:rPr lang="en-US" sz="1800" dirty="0" err="1"/>
              <a:t>grup</a:t>
            </a:r>
            <a:r>
              <a:rPr lang="en-US" sz="1800" dirty="0"/>
              <a:t> de </a:t>
            </a:r>
            <a:r>
              <a:rPr lang="en-US" sz="1800" dirty="0" err="1"/>
              <a:t>unități</a:t>
            </a:r>
            <a:endParaRPr lang="en-US" sz="1800" dirty="0"/>
          </a:p>
          <a:p>
            <a:pPr marL="162306" indent="0" algn="just"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S22.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Activităţi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financiare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bancare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şi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de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asigurări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  <a:p>
            <a:pPr marL="619506" indent="-457200" algn="just"/>
            <a:r>
              <a:rPr lang="en-US" sz="1800" dirty="0"/>
              <a:t>CCM 995/09.01.2019 la </a:t>
            </a:r>
            <a:r>
              <a:rPr lang="en-US" sz="1800" dirty="0" err="1"/>
              <a:t>nivelul</a:t>
            </a:r>
            <a:r>
              <a:rPr lang="en-US" sz="1800" dirty="0"/>
              <a:t> </a:t>
            </a:r>
            <a:r>
              <a:rPr lang="en-US" sz="1800" dirty="0" err="1"/>
              <a:t>sectorului</a:t>
            </a:r>
            <a:r>
              <a:rPr lang="en-US" sz="1800" dirty="0"/>
              <a:t> de </a:t>
            </a:r>
            <a:r>
              <a:rPr lang="en-US" sz="1800" dirty="0" err="1"/>
              <a:t>activitate</a:t>
            </a:r>
            <a:r>
              <a:rPr lang="en-US" sz="1800" dirty="0"/>
              <a:t> “</a:t>
            </a:r>
            <a:r>
              <a:rPr lang="en-US" sz="1800" dirty="0" err="1"/>
              <a:t>Activități</a:t>
            </a:r>
            <a:r>
              <a:rPr lang="en-US" sz="1800" dirty="0"/>
              <a:t> </a:t>
            </a:r>
            <a:r>
              <a:rPr lang="en-US" sz="1800" dirty="0" err="1"/>
              <a:t>financiare</a:t>
            </a:r>
            <a:r>
              <a:rPr lang="en-US" sz="1800" dirty="0"/>
              <a:t>, </a:t>
            </a:r>
            <a:r>
              <a:rPr lang="en-US" sz="1800" dirty="0" err="1"/>
              <a:t>bancare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de </a:t>
            </a:r>
            <a:r>
              <a:rPr lang="en-US" sz="1800" dirty="0" err="1"/>
              <a:t>asigurări</a:t>
            </a:r>
            <a:r>
              <a:rPr lang="en-US" sz="1800" dirty="0"/>
              <a:t> din </a:t>
            </a:r>
            <a:r>
              <a:rPr lang="en-US" sz="1800" dirty="0" err="1"/>
              <a:t>România</a:t>
            </a:r>
            <a:r>
              <a:rPr lang="en-US" sz="1800" dirty="0"/>
              <a:t>” – </a:t>
            </a:r>
            <a:r>
              <a:rPr lang="en-US" sz="1800" dirty="0" err="1"/>
              <a:t>înregistrat</a:t>
            </a:r>
            <a:r>
              <a:rPr lang="en-US" sz="1800" dirty="0"/>
              <a:t> la </a:t>
            </a:r>
            <a:r>
              <a:rPr lang="en-US" sz="1800" dirty="0" err="1"/>
              <a:t>nivel</a:t>
            </a:r>
            <a:r>
              <a:rPr lang="en-US" sz="1800" dirty="0"/>
              <a:t> de </a:t>
            </a:r>
            <a:r>
              <a:rPr lang="en-US" sz="1800" dirty="0" err="1"/>
              <a:t>grup</a:t>
            </a:r>
            <a:r>
              <a:rPr lang="en-US" sz="1800" dirty="0"/>
              <a:t> de </a:t>
            </a:r>
            <a:r>
              <a:rPr lang="en-US" sz="1800" dirty="0" err="1"/>
              <a:t>unități</a:t>
            </a:r>
            <a:endParaRPr lang="en-US" sz="18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ED9A3A-D898-470F-BC73-E235B00DB241}"/>
              </a:ext>
            </a:extLst>
          </p:cNvPr>
          <p:cNvSpPr/>
          <p:nvPr/>
        </p:nvSpPr>
        <p:spPr>
          <a:xfrm>
            <a:off x="5586412" y="6376626"/>
            <a:ext cx="3100388" cy="21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mmuncii.gov.ro,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Aspecte</a:t>
            </a:r>
            <a:r>
              <a:rPr lang="en-US" b="0" dirty="0"/>
              <a:t> </a:t>
            </a:r>
            <a:r>
              <a:rPr lang="en-US" b="0" dirty="0" err="1"/>
              <a:t>vizate</a:t>
            </a:r>
            <a:r>
              <a:rPr lang="en-US" b="0" dirty="0"/>
              <a:t>: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227B02-3746-4E15-9429-D3DBB15D0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83768" y="1424923"/>
            <a:ext cx="4217641" cy="1095619"/>
            <a:chOff x="0" y="1554"/>
            <a:chExt cx="8229600" cy="1261798"/>
          </a:xfrm>
          <a:solidFill>
            <a:schemeClr val="accent4"/>
          </a:solidFill>
        </p:grpSpPr>
        <p:sp>
          <p:nvSpPr>
            <p:cNvPr id="18" name="Callout: Up Arrow 17">
              <a:extLst>
                <a:ext uri="{FF2B5EF4-FFF2-40B4-BE49-F238E27FC236}">
                  <a16:creationId xmlns:a16="http://schemas.microsoft.com/office/drawing/2014/main" id="{E7529413-DDD1-4DC1-B8ED-E3450F631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1554"/>
              <a:ext cx="8229600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allout: Up Arrow 16">
              <a:extLst>
                <a:ext uri="{FF2B5EF4-FFF2-40B4-BE49-F238E27FC236}">
                  <a16:creationId xmlns:a16="http://schemas.microsoft.com/office/drawing/2014/main" id="{5B0AFAEF-42AD-47C8-9B67-16166ACDF8E5}"/>
                </a:ext>
              </a:extLst>
            </p:cNvPr>
            <p:cNvSpPr txBox="1"/>
            <p:nvPr/>
          </p:nvSpPr>
          <p:spPr>
            <a:xfrm>
              <a:off x="0" y="1554"/>
              <a:ext cx="8229600" cy="8198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>
                  <a:solidFill>
                    <a:schemeClr val="bg1"/>
                  </a:solidFill>
                </a:rPr>
                <a:t>Organizatii</a:t>
              </a:r>
              <a:r>
                <a:rPr lang="en-US" sz="2400" kern="1200" dirty="0">
                  <a:solidFill>
                    <a:schemeClr val="bg1"/>
                  </a:solidFill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</a:rPr>
                <a:t>reprezentative</a:t>
              </a: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E9B9A0-2E55-404A-BA78-59DB18604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43808" y="2557560"/>
            <a:ext cx="3456383" cy="908457"/>
            <a:chOff x="0" y="1251046"/>
            <a:chExt cx="8229600" cy="1261798"/>
          </a:xfrm>
          <a:solidFill>
            <a:schemeClr val="accent2"/>
          </a:solidFill>
        </p:grpSpPr>
        <p:sp>
          <p:nvSpPr>
            <p:cNvPr id="20" name="Callout: Up Arrow 19">
              <a:extLst>
                <a:ext uri="{FF2B5EF4-FFF2-40B4-BE49-F238E27FC236}">
                  <a16:creationId xmlns:a16="http://schemas.microsoft.com/office/drawing/2014/main" id="{2DE9FEE3-FE02-475E-8B6D-A2F80E168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1251046"/>
              <a:ext cx="8229600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allout: Up Arrow 14">
              <a:extLst>
                <a:ext uri="{FF2B5EF4-FFF2-40B4-BE49-F238E27FC236}">
                  <a16:creationId xmlns:a16="http://schemas.microsoft.com/office/drawing/2014/main" id="{E8BE8ECF-AA6E-4DD3-ADD0-612F0B1E235D}"/>
                </a:ext>
              </a:extLst>
            </p:cNvPr>
            <p:cNvSpPr txBox="1"/>
            <p:nvPr/>
          </p:nvSpPr>
          <p:spPr>
            <a:xfrm rot="21600000">
              <a:off x="0" y="1251046"/>
              <a:ext cx="8229600" cy="8198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>
                  <a:solidFill>
                    <a:schemeClr val="bg1"/>
                  </a:solidFill>
                </a:rPr>
                <a:t>Negocieri</a:t>
              </a:r>
              <a:r>
                <a:rPr lang="en-US" sz="2400" kern="1200" dirty="0">
                  <a:solidFill>
                    <a:schemeClr val="bg1"/>
                  </a:solidFill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</a:rPr>
                <a:t>colective</a:t>
              </a: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2F7363-23DF-4B13-B949-1B67E5B9A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77730" y="3503610"/>
            <a:ext cx="3322461" cy="1080835"/>
            <a:chOff x="0" y="2500538"/>
            <a:chExt cx="8229600" cy="1261798"/>
          </a:xfrm>
          <a:solidFill>
            <a:schemeClr val="accent4">
              <a:lumMod val="50000"/>
            </a:schemeClr>
          </a:solidFill>
        </p:grpSpPr>
        <p:sp>
          <p:nvSpPr>
            <p:cNvPr id="22" name="Callout: Up Arrow 21">
              <a:extLst>
                <a:ext uri="{FF2B5EF4-FFF2-40B4-BE49-F238E27FC236}">
                  <a16:creationId xmlns:a16="http://schemas.microsoft.com/office/drawing/2014/main" id="{2115AB7A-4DE5-418F-94E6-BB81DDC82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2500538"/>
              <a:ext cx="8229600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allout: Up Arrow 12">
              <a:extLst>
                <a:ext uri="{FF2B5EF4-FFF2-40B4-BE49-F238E27FC236}">
                  <a16:creationId xmlns:a16="http://schemas.microsoft.com/office/drawing/2014/main" id="{1DA29D9A-DD96-43EF-B182-868A71CA63FC}"/>
                </a:ext>
              </a:extLst>
            </p:cNvPr>
            <p:cNvSpPr txBox="1"/>
            <p:nvPr/>
          </p:nvSpPr>
          <p:spPr>
            <a:xfrm rot="21600000">
              <a:off x="0" y="2500538"/>
              <a:ext cx="8229600" cy="8198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>
                  <a:ea typeface="+mn-ea"/>
                  <a:cs typeface="+mn-cs"/>
                </a:rPr>
                <a:t>Contracte</a:t>
              </a:r>
              <a:r>
                <a:rPr lang="en-US" sz="2400" kern="1200" dirty="0"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ea typeface="+mn-ea"/>
                  <a:cs typeface="+mn-cs"/>
                </a:rPr>
                <a:t>colective</a:t>
              </a:r>
              <a:r>
                <a:rPr lang="en-US" sz="2400" kern="1200" dirty="0">
                  <a:ea typeface="+mn-ea"/>
                  <a:cs typeface="+mn-cs"/>
                </a:rPr>
                <a:t> de </a:t>
              </a:r>
              <a:r>
                <a:rPr lang="en-US" sz="2400" kern="1200" dirty="0" err="1">
                  <a:ea typeface="+mn-ea"/>
                  <a:cs typeface="+mn-cs"/>
                </a:rPr>
                <a:t>munca</a:t>
              </a:r>
              <a:endParaRPr lang="en-US" sz="24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BE7A4D-0952-4CCE-B4D5-5EA863002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18360" y="4626595"/>
            <a:ext cx="4973920" cy="702294"/>
            <a:chOff x="0" y="3750030"/>
            <a:chExt cx="8229600" cy="820415"/>
          </a:xfrm>
          <a:solidFill>
            <a:schemeClr val="accent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D052D3-5943-4CCA-A968-24C63DF30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3750030"/>
              <a:ext cx="8229600" cy="82041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1D9412-6870-452F-A54C-AFA568D05E5F}"/>
                </a:ext>
              </a:extLst>
            </p:cNvPr>
            <p:cNvSpPr txBox="1"/>
            <p:nvPr/>
          </p:nvSpPr>
          <p:spPr>
            <a:xfrm>
              <a:off x="178044" y="3938725"/>
              <a:ext cx="7913077" cy="4430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 err="1"/>
                <a:t>Efectele</a:t>
              </a:r>
              <a:r>
                <a:rPr lang="en-US" sz="2400" dirty="0"/>
                <a:t> </a:t>
              </a:r>
              <a:r>
                <a:rPr lang="en-US" sz="2400" dirty="0" err="1"/>
                <a:t>negocierilor</a:t>
              </a:r>
              <a:r>
                <a:rPr lang="en-US" sz="2400" dirty="0"/>
                <a:t> </a:t>
              </a:r>
              <a:r>
                <a:rPr lang="en-US" sz="2400" dirty="0" err="1"/>
                <a:t>colective</a:t>
              </a:r>
              <a:r>
                <a:rPr lang="en-US" sz="2400" dirty="0"/>
                <a:t>:</a:t>
              </a:r>
              <a:endParaRPr lang="en-US" sz="24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44903B-1814-4640-B963-6649C6729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74407" y="5340824"/>
            <a:ext cx="2592140" cy="309943"/>
            <a:chOff x="4018" y="4176646"/>
            <a:chExt cx="2740521" cy="377390"/>
          </a:xfrm>
          <a:solidFill>
            <a:schemeClr val="tx1">
              <a:lumMod val="95000"/>
            </a:schemeClr>
          </a:solidFill>
          <a:effectLst/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FF15B5-B6C3-4E20-967D-9B191EBA5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18" y="4176646"/>
              <a:ext cx="2740521" cy="377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76CCF2-B0FA-4F8F-8B47-90D77F8752F3}"/>
                </a:ext>
              </a:extLst>
            </p:cNvPr>
            <p:cNvSpPr txBox="1"/>
            <p:nvPr/>
          </p:nvSpPr>
          <p:spPr>
            <a:xfrm>
              <a:off x="4018" y="4176646"/>
              <a:ext cx="2740521" cy="37739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>
                  <a:ea typeface="+mn-ea"/>
                  <a:cs typeface="+mn-cs"/>
                </a:rPr>
                <a:t>La </a:t>
              </a:r>
              <a:r>
                <a:rPr lang="en-US" sz="1300" kern="1200" dirty="0" err="1">
                  <a:ea typeface="+mn-ea"/>
                  <a:cs typeface="+mn-cs"/>
                </a:rPr>
                <a:t>nivel</a:t>
              </a:r>
              <a:r>
                <a:rPr lang="en-US" sz="1300" kern="1200" dirty="0">
                  <a:ea typeface="+mn-ea"/>
                  <a:cs typeface="+mn-cs"/>
                </a:rPr>
                <a:t> national</a:t>
              </a:r>
              <a:endParaRPr lang="en-US" sz="13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70637F-D752-40B2-9A50-9F38A0F66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99730" y="5777438"/>
            <a:ext cx="2592140" cy="309943"/>
            <a:chOff x="2744539" y="4176646"/>
            <a:chExt cx="2740521" cy="377390"/>
          </a:xfrm>
          <a:solidFill>
            <a:schemeClr val="tx1">
              <a:lumMod val="85000"/>
            </a:schemeClr>
          </a:solidFill>
          <a:effectLst/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05BC195-8BB7-4A9D-925F-D15C5A39AD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44539" y="4176646"/>
              <a:ext cx="2740521" cy="377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C79C1B-DDB2-464B-ABAC-AB735A52A176}"/>
                </a:ext>
              </a:extLst>
            </p:cNvPr>
            <p:cNvSpPr txBox="1"/>
            <p:nvPr/>
          </p:nvSpPr>
          <p:spPr>
            <a:xfrm>
              <a:off x="2744539" y="4176646"/>
              <a:ext cx="2740521" cy="37739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>
                  <a:ea typeface="+mn-ea"/>
                  <a:cs typeface="+mn-cs"/>
                </a:rPr>
                <a:t>La </a:t>
              </a:r>
              <a:r>
                <a:rPr lang="en-US" sz="1300" kern="1200" dirty="0" err="1">
                  <a:ea typeface="+mn-ea"/>
                  <a:cs typeface="+mn-cs"/>
                </a:rPr>
                <a:t>nivel</a:t>
              </a:r>
              <a:r>
                <a:rPr lang="en-US" sz="1300" kern="1200" dirty="0">
                  <a:ea typeface="+mn-ea"/>
                  <a:cs typeface="+mn-cs"/>
                </a:rPr>
                <a:t> sectorial</a:t>
              </a:r>
              <a:endParaRPr lang="en-US" sz="1300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AD6677-7B63-49D3-8236-4BE2C5BA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52703" y="6240641"/>
            <a:ext cx="2592141" cy="309943"/>
            <a:chOff x="5485060" y="4176646"/>
            <a:chExt cx="2740522" cy="377390"/>
          </a:xfrm>
          <a:solidFill>
            <a:schemeClr val="tx1">
              <a:lumMod val="75000"/>
            </a:schemeClr>
          </a:solidFill>
          <a:effectLst/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2B4A79-CC1B-4BA9-A198-C9A3D2EFC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85060" y="4176646"/>
              <a:ext cx="2740521" cy="377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6F0E5B-C28D-49F0-ABA5-2E5EFDC4F4F7}"/>
                </a:ext>
              </a:extLst>
            </p:cNvPr>
            <p:cNvSpPr txBox="1"/>
            <p:nvPr/>
          </p:nvSpPr>
          <p:spPr>
            <a:xfrm>
              <a:off x="5485061" y="4176646"/>
              <a:ext cx="2740521" cy="37739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>
                  <a:ea typeface="+mn-ea"/>
                  <a:cs typeface="+mn-cs"/>
                </a:rPr>
                <a:t>La </a:t>
              </a:r>
              <a:r>
                <a:rPr lang="en-US" sz="1300" kern="1200" dirty="0" err="1">
                  <a:ea typeface="+mn-ea"/>
                  <a:cs typeface="+mn-cs"/>
                </a:rPr>
                <a:t>nivel</a:t>
              </a:r>
              <a:r>
                <a:rPr lang="en-US" sz="1300" kern="1200" dirty="0">
                  <a:ea typeface="+mn-ea"/>
                  <a:cs typeface="+mn-cs"/>
                </a:rPr>
                <a:t> de </a:t>
              </a:r>
              <a:r>
                <a:rPr lang="en-US" sz="1300" kern="1200" dirty="0" err="1">
                  <a:ea typeface="+mn-ea"/>
                  <a:cs typeface="+mn-cs"/>
                </a:rPr>
                <a:t>companie</a:t>
              </a:r>
              <a:endParaRPr lang="en-US" sz="1300" kern="1200" dirty="0"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95536" y="286147"/>
            <a:ext cx="4938464" cy="799306"/>
          </a:xfrm>
        </p:spPr>
        <p:txBody>
          <a:bodyPr/>
          <a:lstStyle/>
          <a:p>
            <a:r>
              <a:rPr lang="en-US" sz="2600" dirty="0" err="1"/>
              <a:t>Contracte</a:t>
            </a:r>
            <a:r>
              <a:rPr lang="en-US" sz="2600" dirty="0"/>
              <a:t> </a:t>
            </a:r>
            <a:r>
              <a:rPr lang="en-US" sz="2600" dirty="0" err="1"/>
              <a:t>colective</a:t>
            </a:r>
            <a:r>
              <a:rPr lang="en-US" sz="2600" dirty="0"/>
              <a:t> de </a:t>
            </a:r>
            <a:r>
              <a:rPr lang="en-US" sz="2600" dirty="0" err="1"/>
              <a:t>munca</a:t>
            </a:r>
            <a:r>
              <a:rPr lang="en-US" sz="2600" dirty="0"/>
              <a:t> la </a:t>
            </a:r>
            <a:r>
              <a:rPr lang="en-US" sz="2600" dirty="0" err="1"/>
              <a:t>nivel</a:t>
            </a:r>
            <a:r>
              <a:rPr lang="en-US" sz="2600" dirty="0"/>
              <a:t> de </a:t>
            </a:r>
            <a:r>
              <a:rPr lang="en-US" sz="2600" dirty="0" err="1"/>
              <a:t>grup</a:t>
            </a:r>
            <a:r>
              <a:rPr lang="en-US" sz="2600" dirty="0"/>
              <a:t> de </a:t>
            </a:r>
            <a:r>
              <a:rPr lang="en-US" sz="2600" dirty="0" err="1"/>
              <a:t>unitati</a:t>
            </a:r>
            <a:endParaRPr lang="en-US" sz="26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95536" y="1412775"/>
            <a:ext cx="8496944" cy="5159077"/>
          </a:xfrm>
        </p:spPr>
        <p:txBody>
          <a:bodyPr>
            <a:normAutofit lnSpcReduction="10000"/>
          </a:bodyPr>
          <a:lstStyle/>
          <a:p>
            <a:pPr marL="64008" indent="0" algn="just"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S23.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Servicii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de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asistenţă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consultanţă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suport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. Alte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activităţi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de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servicii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  <a:p>
            <a:pPr lvl="1" algn="just"/>
            <a:r>
              <a:rPr lang="en-US" sz="1800" dirty="0"/>
              <a:t>CCM nr. 1240/19.11.2019 la </a:t>
            </a:r>
            <a:r>
              <a:rPr lang="en-US" sz="1800" dirty="0" err="1"/>
              <a:t>nivel</a:t>
            </a:r>
            <a:r>
              <a:rPr lang="en-US" sz="1800" dirty="0"/>
              <a:t> de </a:t>
            </a:r>
            <a:r>
              <a:rPr lang="en-US" sz="1800" dirty="0" err="1"/>
              <a:t>grupuri</a:t>
            </a:r>
            <a:r>
              <a:rPr lang="en-US" sz="1800" dirty="0"/>
              <a:t> de </a:t>
            </a:r>
            <a:r>
              <a:rPr lang="en-US" sz="1800" dirty="0" err="1"/>
              <a:t>unități</a:t>
            </a:r>
            <a:r>
              <a:rPr lang="en-US" sz="1800" dirty="0"/>
              <a:t> </a:t>
            </a:r>
            <a:r>
              <a:rPr lang="en-US" sz="1800" dirty="0" err="1"/>
              <a:t>sistemul</a:t>
            </a:r>
            <a:r>
              <a:rPr lang="en-US" sz="1800" dirty="0"/>
              <a:t> </a:t>
            </a:r>
            <a:r>
              <a:rPr lang="en-US" sz="1800" dirty="0" err="1"/>
              <a:t>caselor</a:t>
            </a:r>
            <a:r>
              <a:rPr lang="en-US" sz="1800" dirty="0"/>
              <a:t> de </a:t>
            </a:r>
            <a:r>
              <a:rPr lang="en-US" sz="1800" dirty="0" err="1"/>
              <a:t>ajutor</a:t>
            </a:r>
            <a:r>
              <a:rPr lang="en-US" sz="1800" dirty="0"/>
              <a:t> </a:t>
            </a:r>
            <a:r>
              <a:rPr lang="en-US" sz="1800" dirty="0" err="1"/>
              <a:t>reciproc</a:t>
            </a:r>
            <a:r>
              <a:rPr lang="en-US" sz="1800" dirty="0"/>
              <a:t> ale </a:t>
            </a:r>
            <a:r>
              <a:rPr lang="en-US" sz="1800" dirty="0" err="1"/>
              <a:t>salariaților</a:t>
            </a:r>
            <a:r>
              <a:rPr lang="en-US" sz="1800" dirty="0"/>
              <a:t>,</a:t>
            </a:r>
          </a:p>
          <a:p>
            <a:pPr lvl="1" algn="just"/>
            <a:r>
              <a:rPr lang="es-ES" sz="1800" dirty="0"/>
              <a:t>CCM </a:t>
            </a:r>
            <a:r>
              <a:rPr lang="es-ES" sz="1800" dirty="0" err="1"/>
              <a:t>nr</a:t>
            </a:r>
            <a:r>
              <a:rPr lang="es-ES" sz="1800" dirty="0"/>
              <a:t>. 770/23.07.2019 la nivel de </a:t>
            </a:r>
            <a:r>
              <a:rPr lang="es-ES" sz="1800" dirty="0" err="1"/>
              <a:t>grup</a:t>
            </a:r>
            <a:r>
              <a:rPr lang="es-ES" sz="1800" dirty="0"/>
              <a:t> de </a:t>
            </a:r>
            <a:r>
              <a:rPr lang="es-ES" sz="1800" dirty="0" err="1"/>
              <a:t>unități</a:t>
            </a:r>
            <a:r>
              <a:rPr lang="es-ES" sz="1800" dirty="0"/>
              <a:t> – </a:t>
            </a:r>
            <a:r>
              <a:rPr lang="es-ES" sz="1800" dirty="0" err="1"/>
              <a:t>Casele</a:t>
            </a:r>
            <a:r>
              <a:rPr lang="es-ES" sz="1800" dirty="0"/>
              <a:t> de </a:t>
            </a:r>
            <a:r>
              <a:rPr lang="es-ES" sz="1800" dirty="0" err="1"/>
              <a:t>Cultură</a:t>
            </a:r>
            <a:r>
              <a:rPr lang="es-ES" sz="1800" dirty="0"/>
              <a:t> ale Sindicatelor</a:t>
            </a:r>
            <a:r>
              <a:rPr lang="en-US" sz="1800" dirty="0"/>
              <a:t> </a:t>
            </a:r>
          </a:p>
          <a:p>
            <a:pPr marL="162306" indent="0" algn="just"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S24.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Administraţie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publică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.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Activităţi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ale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organizaţiilor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şi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organismelor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extrateritoriale</a:t>
            </a:r>
            <a:endParaRPr lang="en-US" sz="1800" dirty="0"/>
          </a:p>
          <a:p>
            <a:pPr algn="just"/>
            <a:r>
              <a:rPr lang="en-US" sz="1800" dirty="0"/>
              <a:t>CCM 761/10.08.2020 pe </a:t>
            </a:r>
            <a:r>
              <a:rPr lang="en-US" sz="1800" dirty="0" err="1"/>
              <a:t>anii</a:t>
            </a:r>
            <a:r>
              <a:rPr lang="en-US" sz="1800" dirty="0"/>
              <a:t> 2020-2022 la </a:t>
            </a:r>
            <a:r>
              <a:rPr lang="en-US" sz="1800" dirty="0" err="1"/>
              <a:t>nivelul</a:t>
            </a:r>
            <a:r>
              <a:rPr lang="en-US" sz="1800" dirty="0"/>
              <a:t> </a:t>
            </a:r>
            <a:r>
              <a:rPr lang="en-US" sz="1800" dirty="0" err="1"/>
              <a:t>grupului</a:t>
            </a:r>
            <a:r>
              <a:rPr lang="en-US" sz="1800" dirty="0"/>
              <a:t> de </a:t>
            </a:r>
            <a:r>
              <a:rPr lang="en-US" sz="1800" dirty="0" err="1"/>
              <a:t>unități</a:t>
            </a:r>
            <a:r>
              <a:rPr lang="en-US" sz="1800" dirty="0"/>
              <a:t> format din </a:t>
            </a:r>
            <a:r>
              <a:rPr lang="en-US" sz="1800" dirty="0" err="1"/>
              <a:t>Oficiile</a:t>
            </a:r>
            <a:r>
              <a:rPr lang="en-US" sz="1800" dirty="0"/>
              <a:t> de </a:t>
            </a:r>
            <a:r>
              <a:rPr lang="en-US" sz="1800" dirty="0" err="1"/>
              <a:t>Cadastru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Publicitate</a:t>
            </a:r>
            <a:r>
              <a:rPr lang="en-US" sz="1800" dirty="0"/>
              <a:t> </a:t>
            </a:r>
            <a:r>
              <a:rPr lang="en-US" sz="1800" dirty="0" err="1"/>
              <a:t>Imobiliară</a:t>
            </a:r>
            <a:endParaRPr lang="en-US" sz="1800" dirty="0"/>
          </a:p>
          <a:p>
            <a:pPr marL="619506" indent="-457200" algn="just"/>
            <a:r>
              <a:rPr lang="en-US" sz="1800" dirty="0"/>
              <a:t>CCM nr. 691/10.07.2019 la </a:t>
            </a:r>
            <a:r>
              <a:rPr lang="en-US" sz="1800" dirty="0" err="1"/>
              <a:t>nivel</a:t>
            </a:r>
            <a:r>
              <a:rPr lang="en-US" sz="1800" dirty="0"/>
              <a:t> de </a:t>
            </a:r>
            <a:r>
              <a:rPr lang="en-US" sz="1800" dirty="0" err="1"/>
              <a:t>grup</a:t>
            </a:r>
            <a:r>
              <a:rPr lang="en-US" sz="1800" dirty="0"/>
              <a:t> de </a:t>
            </a:r>
            <a:r>
              <a:rPr lang="en-US" sz="1800" dirty="0" err="1"/>
              <a:t>unități</a:t>
            </a:r>
            <a:r>
              <a:rPr lang="en-US" sz="1800" dirty="0"/>
              <a:t> </a:t>
            </a:r>
            <a:r>
              <a:rPr lang="en-US" sz="1800" dirty="0" err="1"/>
              <a:t>Direcții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Cultură</a:t>
            </a:r>
            <a:endParaRPr lang="en-US" sz="1800" dirty="0"/>
          </a:p>
          <a:p>
            <a:pPr marL="619506" indent="-457200" algn="just"/>
            <a:r>
              <a:rPr lang="en-US" sz="1800" dirty="0"/>
              <a:t>CCM nr. 67/30.01.2019 </a:t>
            </a:r>
            <a:r>
              <a:rPr lang="en-US" sz="1800" dirty="0" err="1"/>
              <a:t>Administrația</a:t>
            </a:r>
            <a:r>
              <a:rPr lang="en-US" sz="1800" dirty="0"/>
              <a:t> </a:t>
            </a:r>
            <a:r>
              <a:rPr lang="en-US" sz="1800" dirty="0" err="1"/>
              <a:t>Națională</a:t>
            </a:r>
            <a:r>
              <a:rPr lang="en-US" sz="1800" dirty="0"/>
              <a:t> “</a:t>
            </a:r>
            <a:r>
              <a:rPr lang="en-US" sz="1800" dirty="0" err="1"/>
              <a:t>Apele</a:t>
            </a:r>
            <a:r>
              <a:rPr lang="en-US" sz="1800" dirty="0"/>
              <a:t> </a:t>
            </a:r>
            <a:r>
              <a:rPr lang="en-US" sz="1800" dirty="0" err="1"/>
              <a:t>Române</a:t>
            </a:r>
            <a:r>
              <a:rPr lang="en-US" sz="1800" dirty="0"/>
              <a:t>”</a:t>
            </a:r>
          </a:p>
          <a:p>
            <a:pPr marL="619506" indent="-457200" algn="just"/>
            <a:r>
              <a:rPr lang="en-US" sz="1800" dirty="0"/>
              <a:t>CCM la </a:t>
            </a:r>
            <a:r>
              <a:rPr lang="en-US" sz="1800" dirty="0" err="1"/>
              <a:t>nivel</a:t>
            </a:r>
            <a:r>
              <a:rPr lang="en-US" sz="1800" dirty="0"/>
              <a:t> de </a:t>
            </a:r>
            <a:r>
              <a:rPr lang="en-US" sz="1800" dirty="0" err="1"/>
              <a:t>grup</a:t>
            </a:r>
            <a:r>
              <a:rPr lang="en-US" sz="1800" dirty="0"/>
              <a:t> de </a:t>
            </a:r>
            <a:r>
              <a:rPr lang="en-US" sz="1800" dirty="0" err="1"/>
              <a:t>unități</a:t>
            </a:r>
            <a:r>
              <a:rPr lang="en-US" sz="1800" dirty="0"/>
              <a:t> din </a:t>
            </a:r>
            <a:r>
              <a:rPr lang="en-US" sz="1800" dirty="0" err="1"/>
              <a:t>Ministerul</a:t>
            </a:r>
            <a:r>
              <a:rPr lang="en-US" sz="1800" dirty="0"/>
              <a:t> </a:t>
            </a:r>
            <a:r>
              <a:rPr lang="en-US" sz="1800" dirty="0" err="1"/>
              <a:t>Afacerilor</a:t>
            </a:r>
            <a:r>
              <a:rPr lang="en-US" sz="1800" dirty="0"/>
              <a:t> Interne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623EFA-57CE-4DE1-994B-CB3072B521DF}"/>
              </a:ext>
            </a:extLst>
          </p:cNvPr>
          <p:cNvSpPr/>
          <p:nvPr/>
        </p:nvSpPr>
        <p:spPr>
          <a:xfrm>
            <a:off x="5586412" y="6376626"/>
            <a:ext cx="3100388" cy="21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mmuncii.gov.ro,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</p:spTree>
    <p:extLst>
      <p:ext uri="{BB962C8B-B14F-4D97-AF65-F5344CB8AC3E}">
        <p14:creationId xmlns:p14="http://schemas.microsoft.com/office/powerpoint/2010/main" val="3348727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95536" y="286147"/>
            <a:ext cx="4938464" cy="799306"/>
          </a:xfrm>
        </p:spPr>
        <p:txBody>
          <a:bodyPr/>
          <a:lstStyle/>
          <a:p>
            <a:r>
              <a:rPr lang="en-US" sz="2600" dirty="0" err="1"/>
              <a:t>Contracte</a:t>
            </a:r>
            <a:r>
              <a:rPr lang="en-US" sz="2600" dirty="0"/>
              <a:t> </a:t>
            </a:r>
            <a:r>
              <a:rPr lang="en-US" sz="2600" dirty="0" err="1"/>
              <a:t>colective</a:t>
            </a:r>
            <a:r>
              <a:rPr lang="en-US" sz="2600" dirty="0"/>
              <a:t> de </a:t>
            </a:r>
            <a:r>
              <a:rPr lang="en-US" sz="2600" dirty="0" err="1"/>
              <a:t>munca</a:t>
            </a:r>
            <a:r>
              <a:rPr lang="en-US" sz="2600" dirty="0"/>
              <a:t> la </a:t>
            </a:r>
            <a:r>
              <a:rPr lang="en-US" sz="2600" dirty="0" err="1"/>
              <a:t>nivel</a:t>
            </a:r>
            <a:r>
              <a:rPr lang="en-US" sz="2600" dirty="0"/>
              <a:t> de </a:t>
            </a:r>
            <a:r>
              <a:rPr lang="en-US" sz="2600" dirty="0" err="1"/>
              <a:t>grup</a:t>
            </a:r>
            <a:r>
              <a:rPr lang="en-US" sz="2600" dirty="0"/>
              <a:t> de </a:t>
            </a:r>
            <a:r>
              <a:rPr lang="en-US" sz="2600" dirty="0" err="1"/>
              <a:t>unitati</a:t>
            </a:r>
            <a:endParaRPr lang="en-US" sz="26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95536" y="1412775"/>
            <a:ext cx="8496944" cy="5159077"/>
          </a:xfrm>
        </p:spPr>
        <p:txBody>
          <a:bodyPr>
            <a:normAutofit fontScale="92500" lnSpcReduction="10000"/>
          </a:bodyPr>
          <a:lstStyle/>
          <a:p>
            <a:pPr marL="64008" indent="0" algn="just"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S25.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Învăţământ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preuniversitar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  <a:p>
            <a:pPr lvl="1" algn="just"/>
            <a:r>
              <a:rPr lang="en-US" sz="1800" dirty="0"/>
              <a:t>CCM 651/28.04.2021 la </a:t>
            </a:r>
            <a:r>
              <a:rPr lang="en-US" sz="1800" dirty="0" err="1"/>
              <a:t>nivelul</a:t>
            </a:r>
            <a:r>
              <a:rPr lang="en-US" sz="1800" dirty="0"/>
              <a:t> de sector de </a:t>
            </a:r>
            <a:r>
              <a:rPr lang="en-US" sz="1800" dirty="0" err="1"/>
              <a:t>activitate</a:t>
            </a:r>
            <a:r>
              <a:rPr lang="en-US" sz="1800" dirty="0"/>
              <a:t>: </a:t>
            </a:r>
            <a:r>
              <a:rPr lang="en-US" sz="1800" dirty="0" err="1"/>
              <a:t>Învățământ</a:t>
            </a:r>
            <a:r>
              <a:rPr lang="en-US" sz="1800" dirty="0"/>
              <a:t> </a:t>
            </a:r>
            <a:r>
              <a:rPr lang="en-US" sz="1800" dirty="0" err="1"/>
              <a:t>Preuniversitar</a:t>
            </a:r>
            <a:endParaRPr lang="en-US" sz="1800" dirty="0"/>
          </a:p>
          <a:p>
            <a:pPr lvl="1" algn="just"/>
            <a:r>
              <a:rPr lang="en-US" sz="1800" dirty="0"/>
              <a:t>CCM 983/05.08.2021 la </a:t>
            </a:r>
            <a:r>
              <a:rPr lang="en-US" sz="1800" dirty="0" err="1"/>
              <a:t>nivelul</a:t>
            </a:r>
            <a:r>
              <a:rPr lang="en-US" sz="1800" dirty="0"/>
              <a:t> </a:t>
            </a:r>
            <a:r>
              <a:rPr lang="en-US" sz="1800" dirty="0" err="1"/>
              <a:t>grupului</a:t>
            </a:r>
            <a:r>
              <a:rPr lang="en-US" sz="1800" dirty="0"/>
              <a:t> de </a:t>
            </a:r>
            <a:r>
              <a:rPr lang="en-US" sz="1800" dirty="0" err="1"/>
              <a:t>unități</a:t>
            </a:r>
            <a:r>
              <a:rPr lang="en-US" sz="1800" dirty="0"/>
              <a:t> de </a:t>
            </a:r>
            <a:r>
              <a:rPr lang="en-US" sz="1800" dirty="0" err="1"/>
              <a:t>Învățământ</a:t>
            </a:r>
            <a:r>
              <a:rPr lang="en-US" sz="1800" dirty="0"/>
              <a:t> </a:t>
            </a:r>
            <a:r>
              <a:rPr lang="en-US" sz="1800" dirty="0" err="1"/>
              <a:t>Preuniversitar</a:t>
            </a:r>
            <a:r>
              <a:rPr lang="en-US" sz="1800" dirty="0"/>
              <a:t> din </a:t>
            </a:r>
            <a:r>
              <a:rPr lang="en-US" sz="1800" dirty="0" err="1"/>
              <a:t>județul</a:t>
            </a:r>
            <a:r>
              <a:rPr lang="en-US" sz="1800" dirty="0"/>
              <a:t> </a:t>
            </a:r>
            <a:r>
              <a:rPr lang="en-US" sz="1800" dirty="0" err="1"/>
              <a:t>Gorj</a:t>
            </a:r>
            <a:r>
              <a:rPr lang="en-US" sz="1800" dirty="0"/>
              <a:t>,</a:t>
            </a:r>
          </a:p>
          <a:p>
            <a:pPr lvl="1" algn="just"/>
            <a:r>
              <a:rPr lang="es-ES" sz="1800" dirty="0"/>
              <a:t>CCM 496/09.04.2021 la </a:t>
            </a:r>
            <a:r>
              <a:rPr lang="es-ES" sz="1800" dirty="0" err="1"/>
              <a:t>nivelul</a:t>
            </a:r>
            <a:r>
              <a:rPr lang="es-ES" sz="1800" dirty="0"/>
              <a:t> </a:t>
            </a:r>
            <a:r>
              <a:rPr lang="es-ES" sz="1800" dirty="0" err="1"/>
              <a:t>grupului</a:t>
            </a:r>
            <a:r>
              <a:rPr lang="es-ES" sz="1800" dirty="0"/>
              <a:t> de </a:t>
            </a:r>
            <a:r>
              <a:rPr lang="es-ES" sz="1800" dirty="0" err="1"/>
              <a:t>unități</a:t>
            </a:r>
            <a:r>
              <a:rPr lang="es-ES" sz="1800" dirty="0"/>
              <a:t> de </a:t>
            </a:r>
            <a:r>
              <a:rPr lang="es-ES" sz="1800" dirty="0" err="1"/>
              <a:t>Învățământ</a:t>
            </a:r>
            <a:r>
              <a:rPr lang="es-ES" sz="1800" dirty="0"/>
              <a:t> </a:t>
            </a:r>
            <a:r>
              <a:rPr lang="es-ES" sz="1800" dirty="0" err="1"/>
              <a:t>Preuniversitar</a:t>
            </a:r>
            <a:r>
              <a:rPr lang="es-ES" sz="1800" dirty="0"/>
              <a:t> din </a:t>
            </a:r>
            <a:r>
              <a:rPr lang="es-ES" sz="1800" dirty="0" err="1"/>
              <a:t>județul</a:t>
            </a:r>
            <a:r>
              <a:rPr lang="es-ES" sz="1800" dirty="0"/>
              <a:t> </a:t>
            </a:r>
            <a:r>
              <a:rPr lang="es-ES" sz="1800" dirty="0" err="1"/>
              <a:t>Iași</a:t>
            </a:r>
            <a:endParaRPr lang="es-ES" sz="1800" dirty="0"/>
          </a:p>
          <a:p>
            <a:pPr lvl="1" algn="just"/>
            <a:r>
              <a:rPr lang="es-ES" sz="1800" dirty="0"/>
              <a:t>CCM </a:t>
            </a:r>
            <a:r>
              <a:rPr lang="es-ES" sz="1800" dirty="0" err="1"/>
              <a:t>nr</a:t>
            </a:r>
            <a:r>
              <a:rPr lang="es-ES" sz="1800" dirty="0"/>
              <a:t>. 711/23.07.2020 la nivel de </a:t>
            </a:r>
            <a:r>
              <a:rPr lang="es-ES" sz="1800" dirty="0" err="1"/>
              <a:t>grup</a:t>
            </a:r>
            <a:r>
              <a:rPr lang="es-ES" sz="1800" dirty="0"/>
              <a:t> de </a:t>
            </a:r>
            <a:r>
              <a:rPr lang="es-ES" sz="1800" dirty="0" err="1"/>
              <a:t>unități</a:t>
            </a:r>
            <a:r>
              <a:rPr lang="es-ES" sz="1800" dirty="0"/>
              <a:t> al </a:t>
            </a:r>
            <a:r>
              <a:rPr lang="es-ES" sz="1800" dirty="0" err="1"/>
              <a:t>inspectoratului</a:t>
            </a:r>
            <a:r>
              <a:rPr lang="es-ES" sz="1800" dirty="0"/>
              <a:t> </a:t>
            </a:r>
            <a:r>
              <a:rPr lang="es-ES" sz="1800" dirty="0" err="1"/>
              <a:t>școlar</a:t>
            </a:r>
            <a:r>
              <a:rPr lang="es-ES" sz="1800" dirty="0"/>
              <a:t> </a:t>
            </a:r>
            <a:r>
              <a:rPr lang="es-ES" sz="1800" dirty="0" err="1"/>
              <a:t>județean</a:t>
            </a:r>
            <a:r>
              <a:rPr lang="es-ES" sz="1800" dirty="0"/>
              <a:t> </a:t>
            </a:r>
            <a:r>
              <a:rPr lang="es-ES" sz="1800" dirty="0" err="1"/>
              <a:t>Timiș</a:t>
            </a:r>
            <a:r>
              <a:rPr lang="en-US" sz="1800" dirty="0"/>
              <a:t> </a:t>
            </a:r>
          </a:p>
          <a:p>
            <a:pPr lvl="1" algn="just"/>
            <a:r>
              <a:rPr lang="en-US" sz="1800" dirty="0"/>
              <a:t>CCM nr. 881/29.11.2018 la </a:t>
            </a:r>
            <a:r>
              <a:rPr lang="en-US" sz="1800" dirty="0" err="1"/>
              <a:t>nivelul</a:t>
            </a:r>
            <a:r>
              <a:rPr lang="en-US" sz="1800" dirty="0"/>
              <a:t> </a:t>
            </a:r>
            <a:r>
              <a:rPr lang="en-US" sz="1800" dirty="0" err="1"/>
              <a:t>grupului</a:t>
            </a:r>
            <a:r>
              <a:rPr lang="en-US" sz="1800" dirty="0"/>
              <a:t> de </a:t>
            </a:r>
            <a:r>
              <a:rPr lang="en-US" sz="1800" dirty="0" err="1"/>
              <a:t>unități</a:t>
            </a:r>
            <a:r>
              <a:rPr lang="en-US" sz="1800" dirty="0"/>
              <a:t> al ISMB</a:t>
            </a:r>
          </a:p>
          <a:p>
            <a:pPr lvl="1" algn="just"/>
            <a:r>
              <a:rPr lang="en-US" sz="1800" dirty="0"/>
              <a:t>CCM nr. 1223/07.10.2021 la </a:t>
            </a:r>
            <a:r>
              <a:rPr lang="en-US" sz="1800" dirty="0" err="1"/>
              <a:t>nivelul</a:t>
            </a:r>
            <a:r>
              <a:rPr lang="en-US" sz="1800" dirty="0"/>
              <a:t> </a:t>
            </a:r>
            <a:r>
              <a:rPr lang="en-US" sz="1800" dirty="0" err="1"/>
              <a:t>Inspectoratului</a:t>
            </a:r>
            <a:r>
              <a:rPr lang="en-US" sz="1800" dirty="0"/>
              <a:t> </a:t>
            </a:r>
            <a:r>
              <a:rPr lang="en-US" sz="1800" dirty="0" err="1"/>
              <a:t>Școlar</a:t>
            </a:r>
            <a:r>
              <a:rPr lang="en-US" sz="1800" dirty="0"/>
              <a:t> </a:t>
            </a:r>
            <a:r>
              <a:rPr lang="en-US" sz="1800" dirty="0" err="1"/>
              <a:t>Județean</a:t>
            </a:r>
            <a:r>
              <a:rPr lang="en-US" sz="1800" dirty="0"/>
              <a:t> Arad</a:t>
            </a:r>
          </a:p>
          <a:p>
            <a:pPr marL="162306" indent="0" algn="just"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S26.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Învăţământ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superior</a:t>
            </a:r>
            <a:endParaRPr lang="en-US" sz="1800" dirty="0"/>
          </a:p>
          <a:p>
            <a:pPr algn="just"/>
            <a:r>
              <a:rPr lang="en-US" sz="1800" dirty="0"/>
              <a:t>CCM 1241/11.10.2021 la </a:t>
            </a:r>
            <a:r>
              <a:rPr lang="en-US" sz="1800" dirty="0" err="1"/>
              <a:t>nivel</a:t>
            </a:r>
            <a:r>
              <a:rPr lang="en-US" sz="1800" dirty="0"/>
              <a:t> de </a:t>
            </a:r>
            <a:r>
              <a:rPr lang="en-US" sz="1800" dirty="0" err="1"/>
              <a:t>grup</a:t>
            </a:r>
            <a:r>
              <a:rPr lang="en-US" sz="1800" dirty="0"/>
              <a:t> de </a:t>
            </a:r>
            <a:r>
              <a:rPr lang="en-US" sz="1800" dirty="0" err="1"/>
              <a:t>unități</a:t>
            </a:r>
            <a:r>
              <a:rPr lang="en-US" sz="1800" dirty="0"/>
              <a:t> din </a:t>
            </a:r>
            <a:r>
              <a:rPr lang="en-US" sz="1800" dirty="0" err="1"/>
              <a:t>sectorul</a:t>
            </a:r>
            <a:r>
              <a:rPr lang="en-US" sz="1800" dirty="0"/>
              <a:t> de </a:t>
            </a:r>
            <a:r>
              <a:rPr lang="en-US" sz="1800" dirty="0" err="1"/>
              <a:t>activitate</a:t>
            </a:r>
            <a:r>
              <a:rPr lang="en-US" sz="1800" dirty="0"/>
              <a:t> “</a:t>
            </a:r>
            <a:r>
              <a:rPr lang="en-US" sz="1800" dirty="0" err="1"/>
              <a:t>Învățământ</a:t>
            </a:r>
            <a:r>
              <a:rPr lang="en-US" sz="1800" dirty="0"/>
              <a:t> superior”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DA753D-3494-4456-B694-09EC0E0CEE9D}"/>
              </a:ext>
            </a:extLst>
          </p:cNvPr>
          <p:cNvSpPr/>
          <p:nvPr/>
        </p:nvSpPr>
        <p:spPr>
          <a:xfrm>
            <a:off x="5586412" y="6376626"/>
            <a:ext cx="3100388" cy="21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mmuncii.gov.ro,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</p:spTree>
    <p:extLst>
      <p:ext uri="{BB962C8B-B14F-4D97-AF65-F5344CB8AC3E}">
        <p14:creationId xmlns:p14="http://schemas.microsoft.com/office/powerpoint/2010/main" val="3766873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95536" y="286147"/>
            <a:ext cx="4938464" cy="799306"/>
          </a:xfrm>
        </p:spPr>
        <p:txBody>
          <a:bodyPr/>
          <a:lstStyle/>
          <a:p>
            <a:r>
              <a:rPr lang="en-US" sz="2600" dirty="0" err="1"/>
              <a:t>Contracte</a:t>
            </a:r>
            <a:r>
              <a:rPr lang="en-US" sz="2600" dirty="0"/>
              <a:t> </a:t>
            </a:r>
            <a:r>
              <a:rPr lang="en-US" sz="2600" dirty="0" err="1"/>
              <a:t>colective</a:t>
            </a:r>
            <a:r>
              <a:rPr lang="en-US" sz="2600" dirty="0"/>
              <a:t> de </a:t>
            </a:r>
            <a:r>
              <a:rPr lang="en-US" sz="2600" dirty="0" err="1"/>
              <a:t>munca</a:t>
            </a:r>
            <a:r>
              <a:rPr lang="en-US" sz="2600" dirty="0"/>
              <a:t> la </a:t>
            </a:r>
            <a:r>
              <a:rPr lang="en-US" sz="2600" dirty="0" err="1"/>
              <a:t>nivel</a:t>
            </a:r>
            <a:r>
              <a:rPr lang="en-US" sz="2600" dirty="0"/>
              <a:t> de </a:t>
            </a:r>
            <a:r>
              <a:rPr lang="en-US" sz="2600" dirty="0" err="1"/>
              <a:t>grup</a:t>
            </a:r>
            <a:r>
              <a:rPr lang="en-US" sz="2600" dirty="0"/>
              <a:t> de </a:t>
            </a:r>
            <a:r>
              <a:rPr lang="en-US" sz="2600" dirty="0" err="1"/>
              <a:t>unitati</a:t>
            </a:r>
            <a:endParaRPr lang="en-US" sz="26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95536" y="1412775"/>
            <a:ext cx="8496944" cy="5159077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S27.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Sănătate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.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Activităţi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sanitar-veterinare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  <a:p>
            <a:pPr lvl="1" algn="just"/>
            <a:r>
              <a:rPr lang="es-ES" sz="1800" dirty="0"/>
              <a:t>CCM </a:t>
            </a:r>
            <a:r>
              <a:rPr lang="es-ES" sz="1800" dirty="0" err="1"/>
              <a:t>nr</a:t>
            </a:r>
            <a:r>
              <a:rPr lang="es-ES" sz="1800" dirty="0"/>
              <a:t>. 1206/04.11.2019 la nivel de sector </a:t>
            </a:r>
            <a:r>
              <a:rPr lang="es-ES" sz="1800" dirty="0" err="1"/>
              <a:t>bugetar</a:t>
            </a:r>
            <a:r>
              <a:rPr lang="es-ES" sz="1800" dirty="0"/>
              <a:t> </a:t>
            </a:r>
            <a:r>
              <a:rPr lang="es-ES" sz="1800" dirty="0" err="1"/>
              <a:t>sănătate</a:t>
            </a:r>
            <a:r>
              <a:rPr lang="es-ES" sz="1800" dirty="0"/>
              <a:t> pe </a:t>
            </a:r>
            <a:r>
              <a:rPr lang="es-ES" sz="1800" dirty="0" err="1"/>
              <a:t>anii</a:t>
            </a:r>
            <a:r>
              <a:rPr lang="es-ES" sz="1800" dirty="0"/>
              <a:t> 2019-2021</a:t>
            </a:r>
          </a:p>
          <a:p>
            <a:pPr lvl="1" algn="just"/>
            <a:r>
              <a:rPr lang="en-US" sz="1800" dirty="0"/>
              <a:t>CCM 361/12.07.2018 la </a:t>
            </a:r>
            <a:r>
              <a:rPr lang="en-US" sz="1800" dirty="0" err="1"/>
              <a:t>nivel</a:t>
            </a:r>
            <a:r>
              <a:rPr lang="en-US" sz="1800" dirty="0"/>
              <a:t> de </a:t>
            </a:r>
            <a:r>
              <a:rPr lang="en-US" sz="1800" dirty="0" err="1"/>
              <a:t>grup</a:t>
            </a:r>
            <a:r>
              <a:rPr lang="en-US" sz="1800" dirty="0"/>
              <a:t> de </a:t>
            </a:r>
            <a:r>
              <a:rPr lang="en-US" sz="1800" dirty="0" err="1"/>
              <a:t>unităţi</a:t>
            </a:r>
            <a:r>
              <a:rPr lang="en-US" sz="1800" dirty="0"/>
              <a:t> </a:t>
            </a:r>
            <a:r>
              <a:rPr lang="en-US" sz="1800" dirty="0" err="1"/>
              <a:t>sanitare</a:t>
            </a:r>
            <a:r>
              <a:rPr lang="en-US" sz="1800" dirty="0"/>
              <a:t> din </a:t>
            </a:r>
            <a:r>
              <a:rPr lang="en-US" sz="1800" dirty="0" err="1"/>
              <a:t>reţeaua</a:t>
            </a:r>
            <a:r>
              <a:rPr lang="en-US" sz="1800" dirty="0"/>
              <a:t> </a:t>
            </a:r>
            <a:r>
              <a:rPr lang="en-US" sz="1800" dirty="0" err="1"/>
              <a:t>proprie</a:t>
            </a:r>
            <a:r>
              <a:rPr lang="en-US" sz="1800" dirty="0"/>
              <a:t> a </a:t>
            </a:r>
            <a:r>
              <a:rPr lang="en-US" sz="1800" dirty="0" err="1"/>
              <a:t>Ministerului</a:t>
            </a:r>
            <a:r>
              <a:rPr lang="en-US" sz="1800" dirty="0"/>
              <a:t> </a:t>
            </a:r>
            <a:r>
              <a:rPr lang="en-US" sz="1800" dirty="0" err="1"/>
              <a:t>Transporturilor</a:t>
            </a:r>
            <a:r>
              <a:rPr lang="en-US" sz="1800" dirty="0"/>
              <a:t> </a:t>
            </a:r>
          </a:p>
          <a:p>
            <a:pPr lvl="1" algn="just"/>
            <a:r>
              <a:rPr lang="en-US" sz="1800" dirty="0"/>
              <a:t>CCM 789/18.08.2020 la </a:t>
            </a:r>
            <a:r>
              <a:rPr lang="en-US" sz="1800" dirty="0" err="1"/>
              <a:t>nivel</a:t>
            </a:r>
            <a:r>
              <a:rPr lang="en-US" sz="1800" dirty="0"/>
              <a:t> de </a:t>
            </a:r>
            <a:r>
              <a:rPr lang="en-US" sz="1800" dirty="0" err="1"/>
              <a:t>grup</a:t>
            </a:r>
            <a:r>
              <a:rPr lang="en-US" sz="1800" dirty="0"/>
              <a:t> de </a:t>
            </a:r>
            <a:r>
              <a:rPr lang="en-US" sz="1800" dirty="0" err="1"/>
              <a:t>unități</a:t>
            </a:r>
            <a:r>
              <a:rPr lang="en-US" sz="1800" dirty="0"/>
              <a:t> </a:t>
            </a:r>
            <a:r>
              <a:rPr lang="en-US" sz="1800" dirty="0" err="1"/>
              <a:t>aflate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administrarea</a:t>
            </a:r>
            <a:r>
              <a:rPr lang="en-US" sz="1800" dirty="0"/>
              <a:t>/</a:t>
            </a:r>
            <a:r>
              <a:rPr lang="en-US" sz="1800" dirty="0" err="1"/>
              <a:t>subordinea</a:t>
            </a:r>
            <a:r>
              <a:rPr lang="en-US" sz="1800" dirty="0"/>
              <a:t> </a:t>
            </a:r>
            <a:r>
              <a:rPr lang="en-US" sz="1800" dirty="0" err="1"/>
              <a:t>Administrației</a:t>
            </a:r>
            <a:r>
              <a:rPr lang="en-US" sz="1800" dirty="0"/>
              <a:t> </a:t>
            </a:r>
            <a:r>
              <a:rPr lang="en-US" sz="1800" dirty="0" err="1"/>
              <a:t>Spitalelor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Serviciilor</a:t>
            </a:r>
            <a:r>
              <a:rPr lang="en-US" sz="1800" dirty="0"/>
              <a:t> </a:t>
            </a:r>
            <a:r>
              <a:rPr lang="en-US" sz="1800" dirty="0" err="1"/>
              <a:t>Medicale</a:t>
            </a:r>
            <a:r>
              <a:rPr lang="en-US" sz="1800" dirty="0"/>
              <a:t> </a:t>
            </a:r>
            <a:r>
              <a:rPr lang="en-US" sz="1800" dirty="0" err="1"/>
              <a:t>București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anii</a:t>
            </a:r>
            <a:r>
              <a:rPr lang="en-US" sz="1800" dirty="0"/>
              <a:t> 2020-2022</a:t>
            </a:r>
          </a:p>
          <a:p>
            <a:pPr marL="162306" indent="0" algn="just"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28.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Asistenţă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sociala</a:t>
            </a:r>
            <a:endParaRPr lang="en-US" sz="1800" dirty="0"/>
          </a:p>
          <a:p>
            <a:pPr algn="just"/>
            <a:r>
              <a:rPr lang="es-ES" sz="1800" dirty="0"/>
              <a:t>CCM </a:t>
            </a:r>
            <a:r>
              <a:rPr lang="es-ES" sz="1800" dirty="0" err="1"/>
              <a:t>nr</a:t>
            </a:r>
            <a:r>
              <a:rPr lang="es-ES" sz="1800" dirty="0"/>
              <a:t>. 236/27.02.2020 la nivel de </a:t>
            </a:r>
            <a:r>
              <a:rPr lang="es-ES" sz="1800" dirty="0" err="1"/>
              <a:t>grup</a:t>
            </a:r>
            <a:r>
              <a:rPr lang="es-ES" sz="1800" dirty="0"/>
              <a:t> de </a:t>
            </a:r>
            <a:r>
              <a:rPr lang="es-ES" sz="1800" dirty="0" err="1"/>
              <a:t>unități</a:t>
            </a:r>
            <a:r>
              <a:rPr lang="es-ES" sz="1800" dirty="0"/>
              <a:t> </a:t>
            </a:r>
            <a:r>
              <a:rPr lang="es-ES" sz="1800" dirty="0" err="1"/>
              <a:t>asistență</a:t>
            </a:r>
            <a:r>
              <a:rPr lang="es-ES" sz="1800" dirty="0"/>
              <a:t> </a:t>
            </a:r>
            <a:r>
              <a:rPr lang="es-ES" sz="1800" dirty="0" err="1"/>
              <a:t>socială</a:t>
            </a:r>
            <a:endParaRPr lang="en-US" sz="18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F2332-A113-4052-A548-AC9EE3181B35}"/>
              </a:ext>
            </a:extLst>
          </p:cNvPr>
          <p:cNvSpPr/>
          <p:nvPr/>
        </p:nvSpPr>
        <p:spPr>
          <a:xfrm>
            <a:off x="5586412" y="6376626"/>
            <a:ext cx="3100388" cy="21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mmuncii.gov.ro,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</p:spTree>
    <p:extLst>
      <p:ext uri="{BB962C8B-B14F-4D97-AF65-F5344CB8AC3E}">
        <p14:creationId xmlns:p14="http://schemas.microsoft.com/office/powerpoint/2010/main" val="2788922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1175594"/>
          </a:xfrm>
        </p:spPr>
        <p:txBody>
          <a:bodyPr/>
          <a:lstStyle/>
          <a:p>
            <a:r>
              <a:rPr lang="es-ES" sz="3200" dirty="0" err="1"/>
              <a:t>Negocieri</a:t>
            </a:r>
            <a:r>
              <a:rPr lang="es-ES" sz="3200" dirty="0"/>
              <a:t> colective la nivel de </a:t>
            </a:r>
            <a:r>
              <a:rPr lang="es-ES" sz="3200" dirty="0" err="1"/>
              <a:t>unitate</a:t>
            </a:r>
            <a:endParaRPr lang="en-US" sz="32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114880-DADC-4F85-86A5-B5EC46980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B4D1F2-57B4-4296-B895-05D9C201F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1520" y="1933995"/>
            <a:ext cx="2721874" cy="990948"/>
            <a:chOff x="2636518" y="3171825"/>
            <a:chExt cx="3168969" cy="514350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6AD3AED-D5E2-4C29-8755-E4B2ADF9E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6ED6F43-3391-44F1-ACB4-DAB2C01D1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726B5A03-7F87-4174-B569-E5E11B47BD78}"/>
              </a:ext>
            </a:extLst>
          </p:cNvPr>
          <p:cNvSpPr txBox="1">
            <a:spLocks/>
          </p:cNvSpPr>
          <p:nvPr/>
        </p:nvSpPr>
        <p:spPr>
          <a:xfrm>
            <a:off x="1161841" y="1978259"/>
            <a:ext cx="1493593" cy="94668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 err="1">
                <a:solidFill>
                  <a:schemeClr val="tx1"/>
                </a:solidFill>
              </a:rPr>
              <a:t>Numar</a:t>
            </a:r>
            <a:r>
              <a:rPr lang="en-US" sz="1800" b="1" dirty="0">
                <a:solidFill>
                  <a:schemeClr val="tx1"/>
                </a:solidFill>
              </a:rPr>
              <a:t> total </a:t>
            </a:r>
            <a:r>
              <a:rPr lang="en-US" sz="1800" b="1" dirty="0" err="1">
                <a:solidFill>
                  <a:schemeClr val="tx1"/>
                </a:solidFill>
              </a:rPr>
              <a:t>angajatori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96BEBCF-6B37-4CB0-B101-BE4FC27A8A83}"/>
              </a:ext>
            </a:extLst>
          </p:cNvPr>
          <p:cNvSpPr txBox="1">
            <a:spLocks/>
          </p:cNvSpPr>
          <p:nvPr/>
        </p:nvSpPr>
        <p:spPr>
          <a:xfrm>
            <a:off x="912601" y="3242866"/>
            <a:ext cx="2118920" cy="517485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</a:rPr>
              <a:t>734.507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C46028-366E-4F67-A5A9-B08CF511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63299" y="1933995"/>
            <a:ext cx="2814537" cy="990949"/>
            <a:chOff x="2673192" y="3171825"/>
            <a:chExt cx="3132295" cy="514350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B87D64D-964F-46D7-B928-3AA29C95B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BA2DF9F9-5B5B-4C03-B98F-60F7655E2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EEE08402-AE66-4BD0-91FE-EE2B207C31A1}"/>
              </a:ext>
            </a:extLst>
          </p:cNvPr>
          <p:cNvSpPr txBox="1">
            <a:spLocks/>
          </p:cNvSpPr>
          <p:nvPr/>
        </p:nvSpPr>
        <p:spPr>
          <a:xfrm>
            <a:off x="4062288" y="1995393"/>
            <a:ext cx="1589832" cy="92955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 err="1">
                <a:solidFill>
                  <a:schemeClr val="tx1"/>
                </a:solidFill>
              </a:rPr>
              <a:t>Numar</a:t>
            </a:r>
            <a:r>
              <a:rPr lang="en-US" sz="1800" b="1" dirty="0">
                <a:solidFill>
                  <a:schemeClr val="tx1"/>
                </a:solidFill>
              </a:rPr>
              <a:t> total  </a:t>
            </a:r>
            <a:r>
              <a:rPr lang="en-US" sz="1800" b="1" dirty="0" err="1">
                <a:solidFill>
                  <a:schemeClr val="tx1"/>
                </a:solidFill>
              </a:rPr>
              <a:t>salariati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3D120688-CE29-447A-A09D-FA1909809B67}"/>
              </a:ext>
            </a:extLst>
          </p:cNvPr>
          <p:cNvSpPr txBox="1">
            <a:spLocks/>
          </p:cNvSpPr>
          <p:nvPr/>
        </p:nvSpPr>
        <p:spPr>
          <a:xfrm>
            <a:off x="3871544" y="3225711"/>
            <a:ext cx="2118920" cy="551793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</a:rPr>
              <a:t>5.883.911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D884C9-A99D-4133-A008-F208D6142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6380" y="4377879"/>
            <a:ext cx="3411362" cy="1416300"/>
            <a:chOff x="2673192" y="3171825"/>
            <a:chExt cx="3132295" cy="514350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70AF8D3-CE99-4C68-BF4E-43288908A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F3B98A86-5688-4DB5-8344-EC515D2F1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BD1C7420-1CA0-447C-9863-A5FE36830C08}"/>
              </a:ext>
            </a:extLst>
          </p:cNvPr>
          <p:cNvSpPr txBox="1">
            <a:spLocks/>
          </p:cNvSpPr>
          <p:nvPr/>
        </p:nvSpPr>
        <p:spPr>
          <a:xfrm>
            <a:off x="1593035" y="4446028"/>
            <a:ext cx="1999556" cy="143072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800" b="1" dirty="0">
                <a:solidFill>
                  <a:schemeClr val="tx1"/>
                </a:solidFill>
              </a:rPr>
              <a:t>Numar angajatori cu peste 21 de salariati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D9B230-6D2B-4B3A-83CD-703AF89CE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95797" y="1933995"/>
            <a:ext cx="2596683" cy="990949"/>
            <a:chOff x="2673192" y="3171825"/>
            <a:chExt cx="3132295" cy="514350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73360011-4851-41C2-A9C4-11AD578E9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8CCBD094-5789-4786-BBA5-FFF6F2610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9" name="Rectangle 2">
            <a:extLst>
              <a:ext uri="{FF2B5EF4-FFF2-40B4-BE49-F238E27FC236}">
                <a16:creationId xmlns:a16="http://schemas.microsoft.com/office/drawing/2014/main" id="{08FDE2D5-10EF-4B73-9466-940E3F8B1F00}"/>
              </a:ext>
            </a:extLst>
          </p:cNvPr>
          <p:cNvSpPr txBox="1">
            <a:spLocks/>
          </p:cNvSpPr>
          <p:nvPr/>
        </p:nvSpPr>
        <p:spPr>
          <a:xfrm>
            <a:off x="6990442" y="1995393"/>
            <a:ext cx="1509578" cy="785535"/>
          </a:xfrm>
          <a:prstGeom prst="rect">
            <a:avLst/>
          </a:prstGeom>
        </p:spPr>
        <p:txBody>
          <a:bodyPr vert="horz" anchor="t">
            <a:normAutofit fontScale="925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Numar</a:t>
            </a:r>
            <a:r>
              <a:rPr lang="en-US" sz="2000" b="1" dirty="0">
                <a:solidFill>
                  <a:schemeClr val="tx1"/>
                </a:solidFill>
              </a:rPr>
              <a:t> CCM active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2DE48E6-D221-417B-A931-9962C99AA49C}"/>
              </a:ext>
            </a:extLst>
          </p:cNvPr>
          <p:cNvSpPr txBox="1">
            <a:spLocks/>
          </p:cNvSpPr>
          <p:nvPr/>
        </p:nvSpPr>
        <p:spPr>
          <a:xfrm>
            <a:off x="7092280" y="3292112"/>
            <a:ext cx="1800200" cy="41899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</a:rPr>
              <a:t>15.204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E065FD-554F-438D-A9B9-D6759068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75438" y="4377879"/>
            <a:ext cx="3411362" cy="1416300"/>
            <a:chOff x="2673192" y="3171825"/>
            <a:chExt cx="3132295" cy="514350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7F419A54-93C0-4EA5-A511-53D446A3A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9997761D-90CB-40CA-9069-B9B0FFA6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34" name="Rectangle 2">
            <a:extLst>
              <a:ext uri="{FF2B5EF4-FFF2-40B4-BE49-F238E27FC236}">
                <a16:creationId xmlns:a16="http://schemas.microsoft.com/office/drawing/2014/main" id="{B2840742-210A-45C2-A9DC-41B7B7BFB7E3}"/>
              </a:ext>
            </a:extLst>
          </p:cNvPr>
          <p:cNvSpPr txBox="1">
            <a:spLocks/>
          </p:cNvSpPr>
          <p:nvPr/>
        </p:nvSpPr>
        <p:spPr>
          <a:xfrm>
            <a:off x="6388398" y="4446028"/>
            <a:ext cx="1999556" cy="143072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800" b="1" dirty="0">
                <a:solidFill>
                  <a:schemeClr val="tx1"/>
                </a:solidFill>
              </a:rPr>
              <a:t>Numar salariati din companii cu peste 21 de salariati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9BA0AA18-4C43-4D78-86C5-6F09D6D1922A}"/>
              </a:ext>
            </a:extLst>
          </p:cNvPr>
          <p:cNvSpPr txBox="1">
            <a:spLocks/>
          </p:cNvSpPr>
          <p:nvPr/>
        </p:nvSpPr>
        <p:spPr>
          <a:xfrm>
            <a:off x="1418760" y="5959317"/>
            <a:ext cx="1730888" cy="517485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</a:rPr>
              <a:t>43.306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7D4EF7AD-E7ED-4D80-B9C2-DEA6B7D8932F}"/>
              </a:ext>
            </a:extLst>
          </p:cNvPr>
          <p:cNvSpPr txBox="1">
            <a:spLocks/>
          </p:cNvSpPr>
          <p:nvPr/>
        </p:nvSpPr>
        <p:spPr>
          <a:xfrm>
            <a:off x="6276332" y="5959316"/>
            <a:ext cx="2223688" cy="517485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</a:rPr>
              <a:t>2.916.756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D18C1A-42E2-410F-900E-535C24BBFAE0}"/>
              </a:ext>
            </a:extLst>
          </p:cNvPr>
          <p:cNvSpPr/>
          <p:nvPr/>
        </p:nvSpPr>
        <p:spPr>
          <a:xfrm>
            <a:off x="3195766" y="6491179"/>
            <a:ext cx="3652824" cy="3135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i="1" dirty="0" err="1"/>
              <a:t>Sursa</a:t>
            </a:r>
            <a:r>
              <a:rPr lang="en-GB" sz="1100" i="1" dirty="0"/>
              <a:t>: Inspectorate </a:t>
            </a:r>
            <a:r>
              <a:rPr lang="en-GB" sz="1100" i="1" dirty="0" err="1"/>
              <a:t>teritoriale</a:t>
            </a:r>
            <a:r>
              <a:rPr lang="en-GB" sz="1100" i="1" dirty="0"/>
              <a:t> de </a:t>
            </a:r>
            <a:r>
              <a:rPr lang="en-GB" sz="1100" i="1" dirty="0" err="1"/>
              <a:t>munca</a:t>
            </a:r>
            <a:r>
              <a:rPr lang="en-GB" sz="1100" i="1" dirty="0"/>
              <a:t>, </a:t>
            </a:r>
            <a:r>
              <a:rPr lang="en-GB" sz="1100" i="1" dirty="0" err="1"/>
              <a:t>prelucrari</a:t>
            </a:r>
            <a:r>
              <a:rPr lang="en-GB" sz="1100" i="1" dirty="0"/>
              <a:t> BNS</a:t>
            </a:r>
          </a:p>
        </p:txBody>
      </p:sp>
    </p:spTree>
    <p:extLst>
      <p:ext uri="{BB962C8B-B14F-4D97-AF65-F5344CB8AC3E}">
        <p14:creationId xmlns:p14="http://schemas.microsoft.com/office/powerpoint/2010/main" val="207757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184952-374D-40B6-9FD9-5CC1B21B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3406"/>
            <a:ext cx="4824536" cy="1431378"/>
          </a:xfrm>
        </p:spPr>
        <p:txBody>
          <a:bodyPr/>
          <a:lstStyle/>
          <a:p>
            <a:r>
              <a:rPr lang="en-GB" sz="2400" dirty="0" err="1"/>
              <a:t>Structura</a:t>
            </a:r>
            <a:r>
              <a:rPr lang="en-GB" sz="2400" dirty="0"/>
              <a:t> CCM-</a:t>
            </a:r>
            <a:r>
              <a:rPr lang="en-GB" sz="2400" dirty="0" err="1"/>
              <a:t>urilor</a:t>
            </a:r>
            <a:r>
              <a:rPr lang="en-GB" sz="2400" dirty="0"/>
              <a:t> active la </a:t>
            </a:r>
            <a:r>
              <a:rPr lang="en-GB" sz="2400" dirty="0" err="1"/>
              <a:t>nivel</a:t>
            </a:r>
            <a:r>
              <a:rPr lang="en-GB" sz="2400" dirty="0"/>
              <a:t> de </a:t>
            </a:r>
            <a:r>
              <a:rPr lang="en-GB" sz="2400" dirty="0" err="1"/>
              <a:t>unitate</a:t>
            </a:r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A0E759-5E5D-4445-B721-8253352DA6C8}"/>
              </a:ext>
            </a:extLst>
          </p:cNvPr>
          <p:cNvSpPr/>
          <p:nvPr/>
        </p:nvSpPr>
        <p:spPr>
          <a:xfrm>
            <a:off x="4427984" y="6566933"/>
            <a:ext cx="3627077" cy="2351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Inspectorate </a:t>
            </a:r>
            <a:r>
              <a:rPr lang="en-GB" sz="1050" dirty="0" err="1"/>
              <a:t>teritoriale</a:t>
            </a:r>
            <a:r>
              <a:rPr lang="en-GB" sz="1050" dirty="0"/>
              <a:t> de </a:t>
            </a:r>
            <a:r>
              <a:rPr lang="en-GB" sz="1050" dirty="0" err="1"/>
              <a:t>munca</a:t>
            </a:r>
            <a:r>
              <a:rPr lang="en-GB" sz="1050" dirty="0"/>
              <a:t>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D9759-C2CC-44F4-BC55-3A40098A4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32856"/>
            <a:ext cx="7992888" cy="41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63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1175594"/>
          </a:xfrm>
        </p:spPr>
        <p:txBody>
          <a:bodyPr/>
          <a:lstStyle/>
          <a:p>
            <a:r>
              <a:rPr lang="es-ES" sz="3200" dirty="0" err="1"/>
              <a:t>Negocieri</a:t>
            </a:r>
            <a:r>
              <a:rPr lang="es-ES" sz="3200" dirty="0"/>
              <a:t> colective la nivel de </a:t>
            </a:r>
            <a:r>
              <a:rPr lang="es-ES" sz="3200" dirty="0" err="1"/>
              <a:t>unitate</a:t>
            </a:r>
            <a:endParaRPr lang="en-US" sz="32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114880-DADC-4F85-86A5-B5EC46980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B4D1F2-57B4-4296-B895-05D9C201F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72061" y="1826562"/>
            <a:ext cx="4176464" cy="579298"/>
            <a:chOff x="2636518" y="3171825"/>
            <a:chExt cx="3168969" cy="514350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6AD3AED-D5E2-4C29-8755-E4B2ADF9E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6ED6F43-3391-44F1-ACB4-DAB2C01D1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726B5A03-7F87-4174-B569-E5E11B47BD78}"/>
              </a:ext>
            </a:extLst>
          </p:cNvPr>
          <p:cNvSpPr txBox="1">
            <a:spLocks/>
          </p:cNvSpPr>
          <p:nvPr/>
        </p:nvSpPr>
        <p:spPr>
          <a:xfrm>
            <a:off x="3297650" y="1921816"/>
            <a:ext cx="2450462" cy="57929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 err="1">
                <a:solidFill>
                  <a:schemeClr val="tx1"/>
                </a:solidFill>
              </a:rPr>
              <a:t>Numar</a:t>
            </a:r>
            <a:r>
              <a:rPr lang="en-US" sz="1800" b="1" dirty="0">
                <a:solidFill>
                  <a:schemeClr val="tx1"/>
                </a:solidFill>
              </a:rPr>
              <a:t> CCM active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96BEBCF-6B37-4CB0-B101-BE4FC27A8A83}"/>
              </a:ext>
            </a:extLst>
          </p:cNvPr>
          <p:cNvSpPr txBox="1">
            <a:spLocks/>
          </p:cNvSpPr>
          <p:nvPr/>
        </p:nvSpPr>
        <p:spPr>
          <a:xfrm>
            <a:off x="3500862" y="2418229"/>
            <a:ext cx="2118920" cy="517485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</a:rPr>
              <a:t>15.204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C46028-366E-4F67-A5A9-B08CF511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6707" y="3215262"/>
            <a:ext cx="2907433" cy="579298"/>
            <a:chOff x="2673192" y="3171825"/>
            <a:chExt cx="3132295" cy="514350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B87D64D-964F-46D7-B928-3AA29C95B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BA2DF9F9-5B5B-4C03-B98F-60F7655E2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EEE08402-AE66-4BD0-91FE-EE2B207C31A1}"/>
              </a:ext>
            </a:extLst>
          </p:cNvPr>
          <p:cNvSpPr txBox="1">
            <a:spLocks/>
          </p:cNvSpPr>
          <p:nvPr/>
        </p:nvSpPr>
        <p:spPr>
          <a:xfrm>
            <a:off x="1033672" y="3231479"/>
            <a:ext cx="1863565" cy="51790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solidFill>
                  <a:schemeClr val="tx1"/>
                </a:solidFill>
              </a:rPr>
              <a:t>CCM </a:t>
            </a:r>
            <a:r>
              <a:rPr lang="en-US" sz="1500" b="1" dirty="0" err="1">
                <a:solidFill>
                  <a:schemeClr val="tx1"/>
                </a:solidFill>
              </a:rPr>
              <a:t>semnate</a:t>
            </a:r>
            <a:r>
              <a:rPr lang="en-US" sz="1500" b="1" dirty="0">
                <a:solidFill>
                  <a:schemeClr val="tx1"/>
                </a:solidFill>
              </a:rPr>
              <a:t> cu </a:t>
            </a:r>
            <a:r>
              <a:rPr lang="en-US" sz="1500" b="1" dirty="0" err="1">
                <a:solidFill>
                  <a:schemeClr val="tx1"/>
                </a:solidFill>
              </a:rPr>
              <a:t>sindicate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3D120688-CE29-447A-A09D-FA1909809B67}"/>
              </a:ext>
            </a:extLst>
          </p:cNvPr>
          <p:cNvSpPr txBox="1">
            <a:spLocks/>
          </p:cNvSpPr>
          <p:nvPr/>
        </p:nvSpPr>
        <p:spPr>
          <a:xfrm>
            <a:off x="7105060" y="3915913"/>
            <a:ext cx="1672610" cy="43713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</a:rPr>
              <a:t>11.988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D9B230-6D2B-4B3A-83CD-703AF89CE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32216" y="4911546"/>
            <a:ext cx="5677809" cy="922621"/>
            <a:chOff x="2673192" y="3171825"/>
            <a:chExt cx="3132295" cy="514350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73360011-4851-41C2-A9C4-11AD578E9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8CCBD094-5789-4786-BBA5-FFF6F2610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9" name="Rectangle 2">
            <a:extLst>
              <a:ext uri="{FF2B5EF4-FFF2-40B4-BE49-F238E27FC236}">
                <a16:creationId xmlns:a16="http://schemas.microsoft.com/office/drawing/2014/main" id="{08FDE2D5-10EF-4B73-9466-940E3F8B1F00}"/>
              </a:ext>
            </a:extLst>
          </p:cNvPr>
          <p:cNvSpPr txBox="1">
            <a:spLocks/>
          </p:cNvSpPr>
          <p:nvPr/>
        </p:nvSpPr>
        <p:spPr>
          <a:xfrm>
            <a:off x="3826262" y="5048632"/>
            <a:ext cx="3022328" cy="63605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/>
                </a:solidFill>
              </a:rPr>
              <a:t>Numarul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salariatilor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acoperiti</a:t>
            </a:r>
            <a:r>
              <a:rPr lang="en-US" sz="1600" b="1" dirty="0">
                <a:solidFill>
                  <a:schemeClr val="tx1"/>
                </a:solidFill>
              </a:rPr>
              <a:t> de CCM la </a:t>
            </a:r>
            <a:r>
              <a:rPr lang="en-US" sz="1600" b="1" dirty="0" err="1">
                <a:solidFill>
                  <a:schemeClr val="tx1"/>
                </a:solidFill>
              </a:rPr>
              <a:t>nivel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unitate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2DE48E6-D221-417B-A931-9962C99AA49C}"/>
              </a:ext>
            </a:extLst>
          </p:cNvPr>
          <p:cNvSpPr txBox="1">
            <a:spLocks/>
          </p:cNvSpPr>
          <p:nvPr/>
        </p:nvSpPr>
        <p:spPr>
          <a:xfrm>
            <a:off x="4258208" y="5973671"/>
            <a:ext cx="2542374" cy="41899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</a:rPr>
              <a:t>1.940.656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D18C1A-42E2-410F-900E-535C24BBFAE0}"/>
              </a:ext>
            </a:extLst>
          </p:cNvPr>
          <p:cNvSpPr/>
          <p:nvPr/>
        </p:nvSpPr>
        <p:spPr>
          <a:xfrm>
            <a:off x="299931" y="6421467"/>
            <a:ext cx="3652824" cy="3135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i="1" dirty="0" err="1"/>
              <a:t>Sursa</a:t>
            </a:r>
            <a:r>
              <a:rPr lang="en-GB" sz="1100" i="1" dirty="0"/>
              <a:t>: Inspectorate </a:t>
            </a:r>
            <a:r>
              <a:rPr lang="en-GB" sz="1100" i="1" dirty="0" err="1"/>
              <a:t>teritoriale</a:t>
            </a:r>
            <a:r>
              <a:rPr lang="en-GB" sz="1100" i="1" dirty="0"/>
              <a:t> de </a:t>
            </a:r>
            <a:r>
              <a:rPr lang="en-GB" sz="1100" i="1" dirty="0" err="1"/>
              <a:t>munca</a:t>
            </a:r>
            <a:r>
              <a:rPr lang="en-GB" sz="1100" i="1" dirty="0"/>
              <a:t>, </a:t>
            </a:r>
            <a:r>
              <a:rPr lang="en-GB" sz="1100" i="1" dirty="0" err="1"/>
              <a:t>prelucrari</a:t>
            </a:r>
            <a:r>
              <a:rPr lang="en-GB" sz="1100" i="1" dirty="0"/>
              <a:t> BNS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5D86F6-E2AC-4BF7-B1D2-925C2D5BC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94323" y="3200781"/>
            <a:ext cx="2971530" cy="579298"/>
            <a:chOff x="2673192" y="3171825"/>
            <a:chExt cx="3132295" cy="514350"/>
          </a:xfrm>
        </p:grpSpPr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1BF2C5F0-5E67-4CA7-BAA9-946CDE988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538D3E1E-69BE-456D-BF47-B18E3380B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2F50B2C-C9D6-4678-8F46-8A3CA3F02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02756" y="3200781"/>
            <a:ext cx="2814537" cy="579298"/>
            <a:chOff x="2673192" y="3171825"/>
            <a:chExt cx="3132295" cy="514350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CF08F131-1C03-4458-9193-36A87590B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40C31222-8679-44B5-B020-C1094CE40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44" name="Rectangle 2">
            <a:extLst>
              <a:ext uri="{FF2B5EF4-FFF2-40B4-BE49-F238E27FC236}">
                <a16:creationId xmlns:a16="http://schemas.microsoft.com/office/drawing/2014/main" id="{11DB04C9-FE97-443C-9038-2C74FF500598}"/>
              </a:ext>
            </a:extLst>
          </p:cNvPr>
          <p:cNvSpPr txBox="1">
            <a:spLocks/>
          </p:cNvSpPr>
          <p:nvPr/>
        </p:nvSpPr>
        <p:spPr>
          <a:xfrm>
            <a:off x="4039900" y="3232486"/>
            <a:ext cx="1863565" cy="51790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solidFill>
                  <a:schemeClr val="tx1"/>
                </a:solidFill>
              </a:rPr>
              <a:t>CCM </a:t>
            </a:r>
            <a:r>
              <a:rPr lang="en-US" sz="1500" b="1" dirty="0" err="1">
                <a:solidFill>
                  <a:schemeClr val="tx1"/>
                </a:solidFill>
              </a:rPr>
              <a:t>semnate</a:t>
            </a:r>
            <a:r>
              <a:rPr lang="en-US" sz="1500" b="1" dirty="0">
                <a:solidFill>
                  <a:schemeClr val="tx1"/>
                </a:solidFill>
              </a:rPr>
              <a:t> cu </a:t>
            </a:r>
            <a:r>
              <a:rPr lang="en-US" sz="1500" b="1" dirty="0" err="1">
                <a:solidFill>
                  <a:schemeClr val="tx1"/>
                </a:solidFill>
              </a:rPr>
              <a:t>federatii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A98D2300-5A9C-4A91-8814-30E40A4CAED4}"/>
              </a:ext>
            </a:extLst>
          </p:cNvPr>
          <p:cNvSpPr txBox="1">
            <a:spLocks/>
          </p:cNvSpPr>
          <p:nvPr/>
        </p:nvSpPr>
        <p:spPr>
          <a:xfrm>
            <a:off x="7084781" y="3231478"/>
            <a:ext cx="1863565" cy="51790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solidFill>
                  <a:schemeClr val="tx1"/>
                </a:solidFill>
              </a:rPr>
              <a:t>CCM </a:t>
            </a:r>
            <a:r>
              <a:rPr lang="en-US" sz="1500" b="1" dirty="0" err="1">
                <a:solidFill>
                  <a:schemeClr val="tx1"/>
                </a:solidFill>
              </a:rPr>
              <a:t>semnate</a:t>
            </a:r>
            <a:r>
              <a:rPr lang="en-US" sz="1500" b="1" dirty="0">
                <a:solidFill>
                  <a:schemeClr val="tx1"/>
                </a:solidFill>
              </a:rPr>
              <a:t> cu </a:t>
            </a:r>
            <a:r>
              <a:rPr lang="en-US" sz="1500" b="1" dirty="0" err="1">
                <a:solidFill>
                  <a:schemeClr val="tx1"/>
                </a:solidFill>
              </a:rPr>
              <a:t>reprez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salariatilor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C8AD70DA-6484-456F-BF93-E6B0E26351A1}"/>
              </a:ext>
            </a:extLst>
          </p:cNvPr>
          <p:cNvSpPr txBox="1">
            <a:spLocks/>
          </p:cNvSpPr>
          <p:nvPr/>
        </p:nvSpPr>
        <p:spPr>
          <a:xfrm>
            <a:off x="4195686" y="3912954"/>
            <a:ext cx="1672610" cy="43713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</a:rPr>
              <a:t>452</a:t>
            </a: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13EE025F-19FA-44CA-ACE1-CDBFAD70FBC9}"/>
              </a:ext>
            </a:extLst>
          </p:cNvPr>
          <p:cNvSpPr txBox="1">
            <a:spLocks/>
          </p:cNvSpPr>
          <p:nvPr/>
        </p:nvSpPr>
        <p:spPr>
          <a:xfrm>
            <a:off x="1031708" y="3912954"/>
            <a:ext cx="1672610" cy="43713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</a:rPr>
              <a:t>1.917</a:t>
            </a:r>
          </a:p>
        </p:txBody>
      </p:sp>
    </p:spTree>
    <p:extLst>
      <p:ext uri="{BB962C8B-B14F-4D97-AF65-F5344CB8AC3E}">
        <p14:creationId xmlns:p14="http://schemas.microsoft.com/office/powerpoint/2010/main" val="4139366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F280-742B-4EB9-93F4-9F31139B4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395"/>
            <a:ext cx="4978896" cy="799306"/>
          </a:xfrm>
        </p:spPr>
        <p:txBody>
          <a:bodyPr/>
          <a:lstStyle/>
          <a:p>
            <a:r>
              <a:rPr lang="en-GB" sz="3200" dirty="0" err="1"/>
              <a:t>Despre</a:t>
            </a:r>
            <a:r>
              <a:rPr lang="en-GB" sz="3200" dirty="0"/>
              <a:t> </a:t>
            </a:r>
            <a:r>
              <a:rPr lang="en-GB" sz="3200" dirty="0" err="1"/>
              <a:t>reprezentantii</a:t>
            </a:r>
            <a:r>
              <a:rPr lang="en-GB" sz="3200" dirty="0"/>
              <a:t> </a:t>
            </a:r>
            <a:r>
              <a:rPr lang="en-GB" sz="3200" dirty="0" err="1"/>
              <a:t>salariatilor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59607-90CE-4545-A658-83624792E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600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GB" sz="1800" i="1" dirty="0" err="1"/>
              <a:t>Cadrul</a:t>
            </a:r>
            <a:r>
              <a:rPr lang="en-GB" sz="1800" i="1" dirty="0"/>
              <a:t> legal de </a:t>
            </a:r>
            <a:r>
              <a:rPr lang="en-GB" sz="1800" i="1" dirty="0" err="1"/>
              <a:t>functionare</a:t>
            </a:r>
            <a:r>
              <a:rPr lang="en-GB" sz="1800" i="1" dirty="0"/>
              <a:t>:</a:t>
            </a:r>
          </a:p>
          <a:p>
            <a:pPr lvl="1" algn="just"/>
            <a:r>
              <a:rPr lang="en-GB" sz="1600" dirty="0"/>
              <a:t>Art 221 – 224 </a:t>
            </a:r>
            <a:r>
              <a:rPr lang="en-GB" sz="1600" dirty="0" err="1"/>
              <a:t>Codul</a:t>
            </a:r>
            <a:r>
              <a:rPr lang="en-GB" sz="1600" dirty="0"/>
              <a:t> </a:t>
            </a:r>
            <a:r>
              <a:rPr lang="en-GB" sz="1600" dirty="0" err="1"/>
              <a:t>Muncii</a:t>
            </a:r>
            <a:r>
              <a:rPr lang="en-GB" sz="1600" dirty="0"/>
              <a:t> - sunt </a:t>
            </a:r>
            <a:r>
              <a:rPr lang="en-GB" sz="1600" dirty="0" err="1"/>
              <a:t>impuse</a:t>
            </a:r>
            <a:r>
              <a:rPr lang="en-GB" sz="1600" dirty="0"/>
              <a:t> </a:t>
            </a:r>
            <a:r>
              <a:rPr lang="en-GB" sz="1600" dirty="0" err="1"/>
              <a:t>criterii</a:t>
            </a:r>
            <a:r>
              <a:rPr lang="en-GB" sz="1600" dirty="0"/>
              <a:t> </a:t>
            </a:r>
            <a:r>
              <a:rPr lang="en-GB" sz="1600" dirty="0" err="1"/>
              <a:t>minime</a:t>
            </a:r>
            <a:r>
              <a:rPr lang="en-GB" sz="1600" dirty="0"/>
              <a:t> de </a:t>
            </a:r>
            <a:r>
              <a:rPr lang="en-GB" sz="1600" dirty="0" err="1"/>
              <a:t>alegere</a:t>
            </a:r>
            <a:r>
              <a:rPr lang="en-GB" sz="1600" dirty="0"/>
              <a:t> (</a:t>
            </a:r>
            <a:r>
              <a:rPr lang="en-GB" sz="1600" dirty="0" err="1"/>
              <a:t>dovada</a:t>
            </a:r>
            <a:r>
              <a:rPr lang="en-GB" sz="1600" dirty="0"/>
              <a:t> </a:t>
            </a:r>
            <a:r>
              <a:rPr lang="en-GB" sz="1600" dirty="0" err="1"/>
              <a:t>votului</a:t>
            </a:r>
            <a:r>
              <a:rPr lang="en-GB" sz="1600" dirty="0"/>
              <a:t> a </a:t>
            </a:r>
            <a:r>
              <a:rPr lang="en-GB" sz="1600" dirty="0" err="1"/>
              <a:t>jumatate</a:t>
            </a:r>
            <a:r>
              <a:rPr lang="en-GB" sz="1600" dirty="0"/>
              <a:t> plus </a:t>
            </a:r>
            <a:r>
              <a:rPr lang="en-GB" sz="1600" dirty="0" err="1"/>
              <a:t>unu</a:t>
            </a:r>
            <a:r>
              <a:rPr lang="en-GB" sz="1600" dirty="0"/>
              <a:t> din </a:t>
            </a:r>
            <a:r>
              <a:rPr lang="en-GB" sz="1600" dirty="0" err="1"/>
              <a:t>salariati</a:t>
            </a:r>
            <a:r>
              <a:rPr lang="en-GB" sz="1600" dirty="0"/>
              <a:t>, </a:t>
            </a:r>
            <a:r>
              <a:rPr lang="en-GB" sz="1600" dirty="0" err="1"/>
              <a:t>precizarea</a:t>
            </a:r>
            <a:r>
              <a:rPr lang="en-GB" sz="1600" dirty="0"/>
              <a:t> </a:t>
            </a:r>
            <a:r>
              <a:rPr lang="en-GB" sz="1600" dirty="0" err="1"/>
              <a:t>explicita</a:t>
            </a:r>
            <a:r>
              <a:rPr lang="en-GB" sz="1600" dirty="0"/>
              <a:t> a </a:t>
            </a:r>
            <a:r>
              <a:rPr lang="en-GB" sz="1600" dirty="0" err="1"/>
              <a:t>numarului</a:t>
            </a:r>
            <a:r>
              <a:rPr lang="en-GB" sz="1600" dirty="0"/>
              <a:t> de </a:t>
            </a:r>
            <a:r>
              <a:rPr lang="en-GB" sz="1600" dirty="0" err="1"/>
              <a:t>reprezentanti</a:t>
            </a:r>
            <a:r>
              <a:rPr lang="en-GB" sz="1600" dirty="0"/>
              <a:t>, </a:t>
            </a:r>
            <a:r>
              <a:rPr lang="en-GB" sz="1600" dirty="0" err="1"/>
              <a:t>stabilirea</a:t>
            </a:r>
            <a:r>
              <a:rPr lang="en-GB" sz="1600" dirty="0"/>
              <a:t> </a:t>
            </a:r>
            <a:r>
              <a:rPr lang="en-GB" sz="1600" dirty="0" err="1"/>
              <a:t>atributiilor</a:t>
            </a:r>
            <a:r>
              <a:rPr lang="en-GB" sz="1600" dirty="0"/>
              <a:t> si </a:t>
            </a:r>
            <a:r>
              <a:rPr lang="en-GB" sz="1600" dirty="0" err="1"/>
              <a:t>modului</a:t>
            </a:r>
            <a:r>
              <a:rPr lang="en-GB" sz="1600" dirty="0"/>
              <a:t> de </a:t>
            </a:r>
            <a:r>
              <a:rPr lang="en-GB" sz="1600" dirty="0" err="1"/>
              <a:t>indeplinire</a:t>
            </a:r>
            <a:r>
              <a:rPr lang="en-GB" sz="1600" dirty="0"/>
              <a:t> al </a:t>
            </a:r>
            <a:r>
              <a:rPr lang="en-GB" sz="1600" dirty="0" err="1"/>
              <a:t>acestora</a:t>
            </a:r>
            <a:r>
              <a:rPr lang="en-GB" sz="1600" dirty="0"/>
              <a:t>, a </a:t>
            </a:r>
            <a:r>
              <a:rPr lang="en-GB" sz="1600" dirty="0" err="1"/>
              <a:t>duratei</a:t>
            </a:r>
            <a:r>
              <a:rPr lang="en-GB" sz="1600" dirty="0"/>
              <a:t> si </a:t>
            </a:r>
            <a:r>
              <a:rPr lang="en-GB" sz="1600" dirty="0" err="1"/>
              <a:t>limitelor</a:t>
            </a:r>
            <a:r>
              <a:rPr lang="en-GB" sz="1600" dirty="0"/>
              <a:t> </a:t>
            </a:r>
            <a:r>
              <a:rPr lang="en-GB" sz="1600" dirty="0" err="1"/>
              <a:t>mandatului</a:t>
            </a:r>
            <a:r>
              <a:rPr lang="en-GB" sz="1600" dirty="0"/>
              <a:t> </a:t>
            </a:r>
            <a:r>
              <a:rPr lang="en-GB" sz="1600" dirty="0" err="1"/>
              <a:t>prin</a:t>
            </a:r>
            <a:r>
              <a:rPr lang="en-GB" sz="1600" dirty="0"/>
              <a:t> </a:t>
            </a:r>
            <a:r>
              <a:rPr lang="en-GB" sz="1600" dirty="0" err="1"/>
              <a:t>procesul</a:t>
            </a:r>
            <a:r>
              <a:rPr lang="en-GB" sz="1600" dirty="0"/>
              <a:t> verbal de </a:t>
            </a:r>
            <a:r>
              <a:rPr lang="en-GB" sz="1600" dirty="0" err="1"/>
              <a:t>alegere</a:t>
            </a:r>
            <a:r>
              <a:rPr lang="en-GB" sz="1600" dirty="0"/>
              <a:t>, </a:t>
            </a:r>
            <a:r>
              <a:rPr lang="en-GB" sz="1600" dirty="0" err="1"/>
              <a:t>conditia</a:t>
            </a:r>
            <a:r>
              <a:rPr lang="en-GB" sz="1600" dirty="0"/>
              <a:t> ca </a:t>
            </a:r>
            <a:r>
              <a:rPr lang="en-GB" sz="1600" dirty="0" err="1"/>
              <a:t>reprezentantul</a:t>
            </a:r>
            <a:r>
              <a:rPr lang="en-GB" sz="1600" dirty="0"/>
              <a:t> </a:t>
            </a:r>
            <a:r>
              <a:rPr lang="en-GB" sz="1600" dirty="0" err="1"/>
              <a:t>salariatilor</a:t>
            </a:r>
            <a:r>
              <a:rPr lang="en-GB" sz="1600" dirty="0"/>
              <a:t> </a:t>
            </a:r>
            <a:r>
              <a:rPr lang="en-GB" sz="1600" dirty="0" err="1"/>
              <a:t>sa</a:t>
            </a:r>
            <a:r>
              <a:rPr lang="en-GB" sz="1600" dirty="0"/>
              <a:t> </a:t>
            </a:r>
            <a:r>
              <a:rPr lang="en-GB" sz="1600" dirty="0" err="1"/>
              <a:t>aiba</a:t>
            </a:r>
            <a:r>
              <a:rPr lang="en-GB" sz="1600" dirty="0"/>
              <a:t> capacitate </a:t>
            </a:r>
            <a:r>
              <a:rPr lang="en-GB" sz="1600" dirty="0" err="1"/>
              <a:t>deplina</a:t>
            </a:r>
            <a:r>
              <a:rPr lang="en-GB" sz="1600" dirty="0"/>
              <a:t> de </a:t>
            </a:r>
            <a:r>
              <a:rPr lang="en-GB" sz="1600" dirty="0" err="1"/>
              <a:t>exercitiu</a:t>
            </a:r>
            <a:r>
              <a:rPr lang="en-GB" sz="1600" dirty="0"/>
              <a:t>). </a:t>
            </a:r>
            <a:r>
              <a:rPr lang="en-GB" sz="1600" dirty="0" err="1"/>
              <a:t>Toate</a:t>
            </a:r>
            <a:r>
              <a:rPr lang="en-GB" sz="1600" dirty="0"/>
              <a:t> </a:t>
            </a:r>
            <a:r>
              <a:rPr lang="en-GB" sz="1600" dirty="0" err="1"/>
              <a:t>aceste</a:t>
            </a:r>
            <a:r>
              <a:rPr lang="en-GB" sz="1600" dirty="0"/>
              <a:t> </a:t>
            </a:r>
            <a:r>
              <a:rPr lang="en-GB" sz="1600" dirty="0" err="1"/>
              <a:t>criterii</a:t>
            </a:r>
            <a:r>
              <a:rPr lang="en-GB" sz="1600" dirty="0"/>
              <a:t> nu sunt </a:t>
            </a:r>
            <a:r>
              <a:rPr lang="en-GB" sz="1600" dirty="0" err="1"/>
              <a:t>supuse</a:t>
            </a:r>
            <a:r>
              <a:rPr lang="en-GB" sz="1600" dirty="0"/>
              <a:t> </a:t>
            </a:r>
            <a:r>
              <a:rPr lang="en-GB" sz="1600" dirty="0" err="1"/>
              <a:t>controlului</a:t>
            </a:r>
            <a:r>
              <a:rPr lang="en-GB" sz="1600" dirty="0"/>
              <a:t> </a:t>
            </a:r>
            <a:r>
              <a:rPr lang="en-GB" sz="1600" dirty="0" err="1"/>
              <a:t>instantei</a:t>
            </a:r>
            <a:r>
              <a:rPr lang="en-GB" sz="1600" dirty="0"/>
              <a:t> </a:t>
            </a:r>
            <a:r>
              <a:rPr lang="en-GB" sz="1600" dirty="0" err="1"/>
              <a:t>judecatoresti</a:t>
            </a:r>
            <a:r>
              <a:rPr lang="en-GB" sz="1600" dirty="0"/>
              <a:t>, </a:t>
            </a:r>
            <a:r>
              <a:rPr lang="en-GB" sz="1600" dirty="0" err="1"/>
              <a:t>asa</a:t>
            </a:r>
            <a:r>
              <a:rPr lang="en-GB" sz="1600" dirty="0"/>
              <a:t> cum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cazul</a:t>
            </a:r>
            <a:r>
              <a:rPr lang="en-GB" sz="1600" dirty="0"/>
              <a:t> </a:t>
            </a:r>
            <a:r>
              <a:rPr lang="en-GB" sz="1600" dirty="0" err="1"/>
              <a:t>organizatiei</a:t>
            </a:r>
            <a:r>
              <a:rPr lang="en-GB" sz="1600" dirty="0"/>
              <a:t> </a:t>
            </a:r>
            <a:r>
              <a:rPr lang="en-GB" sz="1600" dirty="0" err="1"/>
              <a:t>sindicale</a:t>
            </a:r>
            <a:r>
              <a:rPr lang="en-GB" sz="1600" dirty="0"/>
              <a:t>.</a:t>
            </a:r>
          </a:p>
          <a:p>
            <a:pPr algn="just"/>
            <a:r>
              <a:rPr lang="en-GB" sz="1800" dirty="0" err="1"/>
              <a:t>Punctele</a:t>
            </a:r>
            <a:r>
              <a:rPr lang="en-GB" sz="1800" dirty="0"/>
              <a:t> </a:t>
            </a:r>
            <a:r>
              <a:rPr lang="en-GB" sz="1800" dirty="0" err="1"/>
              <a:t>nevralgice</a:t>
            </a:r>
            <a:r>
              <a:rPr lang="en-GB" sz="1800" dirty="0"/>
              <a:t> al </a:t>
            </a:r>
            <a:r>
              <a:rPr lang="en-GB" sz="1800" dirty="0" err="1"/>
              <a:t>acestei</a:t>
            </a:r>
            <a:r>
              <a:rPr lang="en-GB" sz="1800" dirty="0"/>
              <a:t> </a:t>
            </a:r>
            <a:r>
              <a:rPr lang="en-GB" sz="1800" dirty="0" err="1"/>
              <a:t>institutii</a:t>
            </a:r>
            <a:r>
              <a:rPr lang="en-GB" sz="1800" dirty="0"/>
              <a:t>:</a:t>
            </a:r>
          </a:p>
          <a:p>
            <a:pPr lvl="1" algn="just"/>
            <a:r>
              <a:rPr lang="en-GB" sz="1600" dirty="0"/>
              <a:t>Nu </a:t>
            </a:r>
            <a:r>
              <a:rPr lang="en-GB" sz="1600" dirty="0" err="1"/>
              <a:t>exista</a:t>
            </a:r>
            <a:r>
              <a:rPr lang="en-GB" sz="1600" dirty="0"/>
              <a:t> </a:t>
            </a:r>
            <a:r>
              <a:rPr lang="en-GB" sz="1600" dirty="0" err="1"/>
              <a:t>mecanisme</a:t>
            </a:r>
            <a:r>
              <a:rPr lang="en-GB" sz="1600" dirty="0"/>
              <a:t> de </a:t>
            </a:r>
            <a:r>
              <a:rPr lang="en-GB" sz="1600" dirty="0" err="1"/>
              <a:t>verificare</a:t>
            </a:r>
            <a:r>
              <a:rPr lang="en-GB" sz="1600" dirty="0"/>
              <a:t> </a:t>
            </a:r>
            <a:r>
              <a:rPr lang="en-GB" sz="1600" dirty="0" err="1"/>
              <a:t>temeinica</a:t>
            </a:r>
            <a:r>
              <a:rPr lang="en-GB" sz="1600" dirty="0"/>
              <a:t> a </a:t>
            </a:r>
            <a:r>
              <a:rPr lang="en-GB" sz="1600" dirty="0" err="1"/>
              <a:t>modului</a:t>
            </a:r>
            <a:r>
              <a:rPr lang="en-GB" sz="1600" dirty="0"/>
              <a:t> in care se </a:t>
            </a:r>
            <a:r>
              <a:rPr lang="en-GB" sz="1600" dirty="0" err="1"/>
              <a:t>desemneaza</a:t>
            </a:r>
            <a:r>
              <a:rPr lang="en-GB" sz="1600" dirty="0"/>
              <a:t> </a:t>
            </a:r>
            <a:r>
              <a:rPr lang="en-GB" sz="1600" dirty="0" err="1"/>
              <a:t>reprezentantii</a:t>
            </a:r>
            <a:r>
              <a:rPr lang="en-GB" sz="1600" dirty="0"/>
              <a:t> </a:t>
            </a:r>
            <a:r>
              <a:rPr lang="en-GB" sz="1600" dirty="0" err="1"/>
              <a:t>salariatilor</a:t>
            </a:r>
            <a:r>
              <a:rPr lang="en-GB" sz="1600" dirty="0"/>
              <a:t> si a </a:t>
            </a:r>
            <a:r>
              <a:rPr lang="en-GB" sz="1600" dirty="0" err="1"/>
              <a:t>mandatului</a:t>
            </a:r>
            <a:r>
              <a:rPr lang="en-GB" sz="1600" dirty="0"/>
              <a:t> </a:t>
            </a:r>
            <a:r>
              <a:rPr lang="en-GB" sz="1600" dirty="0" err="1"/>
              <a:t>primit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negociere</a:t>
            </a:r>
            <a:r>
              <a:rPr lang="en-GB" sz="1600" dirty="0"/>
              <a:t>, </a:t>
            </a:r>
          </a:p>
          <a:p>
            <a:pPr lvl="1" algn="just"/>
            <a:r>
              <a:rPr lang="en-GB" sz="1600" dirty="0" err="1"/>
              <a:t>Capacitatea</a:t>
            </a:r>
            <a:r>
              <a:rPr lang="en-GB" sz="1600" dirty="0"/>
              <a:t> </a:t>
            </a:r>
            <a:r>
              <a:rPr lang="en-GB" sz="1600" dirty="0" err="1"/>
              <a:t>inspectoratelor</a:t>
            </a:r>
            <a:r>
              <a:rPr lang="en-GB" sz="1600" dirty="0"/>
              <a:t> de </a:t>
            </a:r>
            <a:r>
              <a:rPr lang="en-GB" sz="1600" dirty="0" err="1"/>
              <a:t>munca</a:t>
            </a:r>
            <a:r>
              <a:rPr lang="en-GB" sz="1600" dirty="0"/>
              <a:t> de a </a:t>
            </a:r>
            <a:r>
              <a:rPr lang="en-GB" sz="1600" dirty="0" err="1"/>
              <a:t>verifica</a:t>
            </a:r>
            <a:r>
              <a:rPr lang="en-GB" sz="1600" dirty="0"/>
              <a:t> </a:t>
            </a:r>
            <a:r>
              <a:rPr lang="en-GB" sz="1600" dirty="0" err="1"/>
              <a:t>respectarea</a:t>
            </a:r>
            <a:r>
              <a:rPr lang="en-GB" sz="1600" dirty="0"/>
              <a:t> </a:t>
            </a:r>
            <a:r>
              <a:rPr lang="en-GB" sz="1600" dirty="0" err="1"/>
              <a:t>conditiilor</a:t>
            </a:r>
            <a:r>
              <a:rPr lang="en-GB" sz="1600" dirty="0"/>
              <a:t> </a:t>
            </a:r>
            <a:r>
              <a:rPr lang="en-GB" sz="1600" dirty="0" err="1"/>
              <a:t>minime</a:t>
            </a:r>
            <a:r>
              <a:rPr lang="en-GB" sz="1600" dirty="0"/>
              <a:t> </a:t>
            </a:r>
            <a:r>
              <a:rPr lang="en-GB" sz="1600" dirty="0" err="1"/>
              <a:t>prevazute</a:t>
            </a:r>
            <a:r>
              <a:rPr lang="en-GB" sz="1600" dirty="0"/>
              <a:t> de </a:t>
            </a:r>
            <a:r>
              <a:rPr lang="en-GB" sz="1600" dirty="0" err="1"/>
              <a:t>Codul</a:t>
            </a:r>
            <a:r>
              <a:rPr lang="en-GB" sz="1600" dirty="0"/>
              <a:t> </a:t>
            </a:r>
            <a:r>
              <a:rPr lang="en-GB" sz="1600" dirty="0" err="1"/>
              <a:t>Muncii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una </a:t>
            </a:r>
            <a:r>
              <a:rPr lang="en-GB" sz="1600" dirty="0" err="1"/>
              <a:t>limitata</a:t>
            </a:r>
            <a:r>
              <a:rPr lang="en-GB" sz="1600" dirty="0"/>
              <a:t>, </a:t>
            </a:r>
            <a:r>
              <a:rPr lang="en-GB" sz="1600" dirty="0" err="1"/>
              <a:t>avand</a:t>
            </a:r>
            <a:r>
              <a:rPr lang="en-GB" sz="1600" dirty="0"/>
              <a:t> in </a:t>
            </a:r>
            <a:r>
              <a:rPr lang="en-GB" sz="1600" dirty="0" err="1"/>
              <a:t>vedere</a:t>
            </a:r>
            <a:r>
              <a:rPr lang="en-GB" sz="1600" dirty="0"/>
              <a:t> </a:t>
            </a:r>
            <a:r>
              <a:rPr lang="en-GB" sz="1600" dirty="0" err="1"/>
              <a:t>numarul</a:t>
            </a:r>
            <a:r>
              <a:rPr lang="en-GB" sz="1600" dirty="0"/>
              <a:t> mare al </a:t>
            </a:r>
            <a:r>
              <a:rPr lang="en-GB" sz="1600" dirty="0" err="1"/>
              <a:t>contractelor</a:t>
            </a:r>
            <a:r>
              <a:rPr lang="en-GB" sz="1600" dirty="0"/>
              <a:t> </a:t>
            </a:r>
            <a:r>
              <a:rPr lang="en-GB" sz="1600" dirty="0" err="1"/>
              <a:t>colective</a:t>
            </a:r>
            <a:r>
              <a:rPr lang="en-GB" sz="1600" dirty="0"/>
              <a:t> </a:t>
            </a:r>
            <a:r>
              <a:rPr lang="en-GB" sz="1600" dirty="0" err="1"/>
              <a:t>semnate</a:t>
            </a:r>
            <a:r>
              <a:rPr lang="en-GB" sz="1600" dirty="0"/>
              <a:t> cu </a:t>
            </a:r>
            <a:r>
              <a:rPr lang="en-GB" sz="1600" dirty="0" err="1"/>
              <a:t>acest</a:t>
            </a:r>
            <a:r>
              <a:rPr lang="en-GB" sz="1600" dirty="0"/>
              <a:t> tip de </a:t>
            </a:r>
            <a:r>
              <a:rPr lang="en-GB" sz="1600" dirty="0" err="1"/>
              <a:t>institutie</a:t>
            </a:r>
            <a:r>
              <a:rPr lang="en-GB" sz="1600" dirty="0"/>
              <a:t>. Conform </a:t>
            </a:r>
            <a:r>
              <a:rPr lang="en-GB" sz="1600" dirty="0" err="1"/>
              <a:t>prevederilor</a:t>
            </a:r>
            <a:r>
              <a:rPr lang="en-GB" sz="1600" dirty="0"/>
              <a:t> art.145 din </a:t>
            </a:r>
            <a:r>
              <a:rPr lang="en-GB" sz="1600" dirty="0" err="1"/>
              <a:t>Legea</a:t>
            </a:r>
            <a:r>
              <a:rPr lang="en-GB" sz="1600" dirty="0"/>
              <a:t> 62/2011 </a:t>
            </a:r>
            <a:r>
              <a:rPr lang="en-GB" sz="1600" dirty="0" err="1"/>
              <a:t>inspectoratele</a:t>
            </a:r>
            <a:r>
              <a:rPr lang="en-GB" sz="1600" dirty="0"/>
              <a:t> </a:t>
            </a:r>
            <a:r>
              <a:rPr lang="en-GB" sz="1600" dirty="0" err="1"/>
              <a:t>teritoriale</a:t>
            </a:r>
            <a:r>
              <a:rPr lang="en-GB" sz="1600" dirty="0"/>
              <a:t> de </a:t>
            </a:r>
            <a:r>
              <a:rPr lang="en-GB" sz="1600" dirty="0" err="1"/>
              <a:t>muncă</a:t>
            </a:r>
            <a:r>
              <a:rPr lang="en-GB" sz="1600" dirty="0"/>
              <a:t> </a:t>
            </a:r>
            <a:r>
              <a:rPr lang="en-GB" sz="1600" dirty="0" err="1"/>
              <a:t>vor</a:t>
            </a:r>
            <a:r>
              <a:rPr lang="en-GB" sz="1600" dirty="0"/>
              <a:t> </a:t>
            </a:r>
            <a:r>
              <a:rPr lang="en-GB" sz="1600" dirty="0" err="1"/>
              <a:t>proceda</a:t>
            </a:r>
            <a:r>
              <a:rPr lang="en-GB" sz="1600" dirty="0"/>
              <a:t> la </a:t>
            </a:r>
            <a:r>
              <a:rPr lang="en-GB" sz="1600" dirty="0" err="1"/>
              <a:t>înregistrarea</a:t>
            </a:r>
            <a:r>
              <a:rPr lang="en-GB" sz="1600" dirty="0"/>
              <a:t> </a:t>
            </a:r>
            <a:r>
              <a:rPr lang="en-GB" sz="1600" dirty="0" err="1"/>
              <a:t>contractelor</a:t>
            </a:r>
            <a:r>
              <a:rPr lang="en-GB" sz="1600" dirty="0"/>
              <a:t> </a:t>
            </a:r>
            <a:r>
              <a:rPr lang="en-GB" sz="1600" dirty="0" err="1"/>
              <a:t>colective</a:t>
            </a:r>
            <a:r>
              <a:rPr lang="en-GB" sz="1600" dirty="0"/>
              <a:t> de </a:t>
            </a:r>
            <a:r>
              <a:rPr lang="en-GB" sz="1600" dirty="0" err="1"/>
              <a:t>muncă</a:t>
            </a:r>
            <a:r>
              <a:rPr lang="en-GB" sz="1600" dirty="0"/>
              <a:t> </a:t>
            </a:r>
            <a:r>
              <a:rPr lang="en-GB" sz="1600" dirty="0" err="1"/>
              <a:t>după</a:t>
            </a:r>
            <a:r>
              <a:rPr lang="en-GB" sz="1600" dirty="0"/>
              <a:t> </a:t>
            </a:r>
            <a:r>
              <a:rPr lang="en-GB" sz="1600" dirty="0" err="1"/>
              <a:t>verificarea</a:t>
            </a:r>
            <a:r>
              <a:rPr lang="en-GB" sz="1600" dirty="0"/>
              <a:t> </a:t>
            </a:r>
            <a:r>
              <a:rPr lang="en-GB" sz="1600" dirty="0" err="1"/>
              <a:t>îndeplinirii</a:t>
            </a:r>
            <a:r>
              <a:rPr lang="en-GB" sz="1600" dirty="0"/>
              <a:t> </a:t>
            </a:r>
            <a:r>
              <a:rPr lang="en-GB" sz="1600" dirty="0" err="1"/>
              <a:t>condiţiilor</a:t>
            </a:r>
            <a:r>
              <a:rPr lang="en-GB" sz="1600" dirty="0"/>
              <a:t> </a:t>
            </a:r>
            <a:r>
              <a:rPr lang="en-GB" sz="1600" dirty="0" err="1"/>
              <a:t>procedurale</a:t>
            </a:r>
            <a:r>
              <a:rPr lang="en-GB" sz="1600" dirty="0"/>
              <a:t> </a:t>
            </a:r>
            <a:r>
              <a:rPr lang="en-GB" sz="1600" dirty="0" err="1"/>
              <a:t>prevăzute</a:t>
            </a:r>
            <a:r>
              <a:rPr lang="en-GB" sz="1600" dirty="0"/>
              <a:t> de </a:t>
            </a:r>
            <a:r>
              <a:rPr lang="en-GB" sz="1600" dirty="0" err="1"/>
              <a:t>lege</a:t>
            </a:r>
            <a:r>
              <a:rPr lang="en-GB" sz="1600" dirty="0"/>
              <a:t>. In </a:t>
            </a:r>
            <a:r>
              <a:rPr lang="en-GB" sz="1600" dirty="0" err="1"/>
              <a:t>verificarea</a:t>
            </a:r>
            <a:r>
              <a:rPr lang="en-GB" sz="1600" dirty="0"/>
              <a:t> </a:t>
            </a:r>
            <a:r>
              <a:rPr lang="en-GB" sz="1600" dirty="0" err="1"/>
              <a:t>indeplinirii</a:t>
            </a:r>
            <a:r>
              <a:rPr lang="en-GB" sz="1600" dirty="0"/>
              <a:t> </a:t>
            </a:r>
            <a:r>
              <a:rPr lang="en-GB" sz="1600" dirty="0" err="1"/>
              <a:t>conditiilor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semnarea</a:t>
            </a:r>
            <a:r>
              <a:rPr lang="en-GB" sz="1600" dirty="0"/>
              <a:t> CCM </a:t>
            </a:r>
            <a:r>
              <a:rPr lang="en-GB" sz="1600" dirty="0" err="1"/>
              <a:t>inspectoratele</a:t>
            </a:r>
            <a:r>
              <a:rPr lang="en-GB" sz="1600" dirty="0"/>
              <a:t> </a:t>
            </a:r>
            <a:r>
              <a:rPr lang="en-GB" sz="1600" dirty="0" err="1"/>
              <a:t>teritoriale</a:t>
            </a:r>
            <a:r>
              <a:rPr lang="en-GB" sz="1600" dirty="0"/>
              <a:t> de </a:t>
            </a:r>
            <a:r>
              <a:rPr lang="en-GB" sz="1600" dirty="0" err="1"/>
              <a:t>munca</a:t>
            </a:r>
            <a:r>
              <a:rPr lang="en-GB" sz="1600" dirty="0"/>
              <a:t> au </a:t>
            </a:r>
            <a:r>
              <a:rPr lang="en-GB" sz="1600" dirty="0" err="1"/>
              <a:t>practica</a:t>
            </a:r>
            <a:r>
              <a:rPr lang="en-GB" sz="1600" dirty="0"/>
              <a:t> </a:t>
            </a:r>
            <a:r>
              <a:rPr lang="en-GB" sz="1600" dirty="0" err="1"/>
              <a:t>neunitara</a:t>
            </a:r>
            <a:r>
              <a:rPr lang="en-GB" sz="1600" dirty="0"/>
              <a:t> in </a:t>
            </a:r>
            <a:r>
              <a:rPr lang="en-GB" sz="1600" dirty="0" err="1"/>
              <a:t>ce</a:t>
            </a:r>
            <a:r>
              <a:rPr lang="en-GB" sz="1600" dirty="0"/>
              <a:t> </a:t>
            </a:r>
            <a:r>
              <a:rPr lang="en-GB" sz="1600" dirty="0" err="1"/>
              <a:t>priveste</a:t>
            </a:r>
            <a:r>
              <a:rPr lang="en-GB" sz="1600" dirty="0"/>
              <a:t> </a:t>
            </a:r>
            <a:r>
              <a:rPr lang="en-GB" sz="1600" dirty="0" err="1"/>
              <a:t>verificarea</a:t>
            </a:r>
            <a:r>
              <a:rPr lang="en-GB" sz="1600" dirty="0"/>
              <a:t> </a:t>
            </a:r>
            <a:r>
              <a:rPr lang="en-GB" sz="1600" dirty="0" err="1"/>
              <a:t>conditiilor</a:t>
            </a:r>
            <a:r>
              <a:rPr lang="en-GB" sz="1600" dirty="0"/>
              <a:t> </a:t>
            </a:r>
            <a:r>
              <a:rPr lang="en-GB" sz="1600" dirty="0" err="1"/>
              <a:t>impuse</a:t>
            </a:r>
            <a:r>
              <a:rPr lang="en-GB" sz="1600" dirty="0"/>
              <a:t> de </a:t>
            </a:r>
            <a:r>
              <a:rPr lang="en-GB" sz="1600" dirty="0" err="1"/>
              <a:t>lege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alegerea</a:t>
            </a:r>
            <a:r>
              <a:rPr lang="en-GB" sz="1600" dirty="0"/>
              <a:t> </a:t>
            </a:r>
            <a:r>
              <a:rPr lang="en-GB" sz="1600" dirty="0" err="1"/>
              <a:t>reprezentantilor</a:t>
            </a:r>
            <a:r>
              <a:rPr lang="en-GB" sz="1600" dirty="0"/>
              <a:t> </a:t>
            </a:r>
            <a:r>
              <a:rPr lang="en-GB" sz="1600" dirty="0" err="1"/>
              <a:t>salariatilor</a:t>
            </a:r>
            <a:r>
              <a:rPr lang="en-GB" sz="1600" dirty="0"/>
              <a:t>, </a:t>
            </a:r>
            <a:r>
              <a:rPr lang="en-GB" sz="1600" dirty="0" err="1"/>
              <a:t>respectiv</a:t>
            </a:r>
            <a:r>
              <a:rPr lang="en-GB" sz="1600" dirty="0"/>
              <a:t> nu </a:t>
            </a:r>
            <a:r>
              <a:rPr lang="en-GB" sz="1600" dirty="0" err="1"/>
              <a:t>toate</a:t>
            </a:r>
            <a:r>
              <a:rPr lang="en-GB" sz="1600" dirty="0"/>
              <a:t> </a:t>
            </a:r>
            <a:r>
              <a:rPr lang="en-GB" sz="1600" dirty="0" err="1"/>
              <a:t>conditiile</a:t>
            </a:r>
            <a:r>
              <a:rPr lang="en-GB" sz="1600" dirty="0"/>
              <a:t> </a:t>
            </a:r>
            <a:r>
              <a:rPr lang="en-GB" sz="1600" dirty="0" err="1"/>
              <a:t>prevazute</a:t>
            </a:r>
            <a:r>
              <a:rPr lang="en-GB" sz="1600" dirty="0"/>
              <a:t> de </a:t>
            </a:r>
            <a:r>
              <a:rPr lang="en-GB" sz="1600" dirty="0" err="1"/>
              <a:t>Codul</a:t>
            </a:r>
            <a:r>
              <a:rPr lang="en-GB" sz="1600" dirty="0"/>
              <a:t> </a:t>
            </a:r>
            <a:r>
              <a:rPr lang="en-GB" sz="1600" dirty="0" err="1"/>
              <a:t>Muncii</a:t>
            </a:r>
            <a:r>
              <a:rPr lang="en-GB" sz="1600" dirty="0"/>
              <a:t> sunt </a:t>
            </a:r>
            <a:r>
              <a:rPr lang="en-GB" sz="1600" dirty="0" err="1"/>
              <a:t>verificate</a:t>
            </a:r>
            <a:r>
              <a:rPr lang="en-GB" sz="1600" dirty="0"/>
              <a:t> </a:t>
            </a:r>
            <a:r>
              <a:rPr lang="en-GB" sz="1600" dirty="0" err="1"/>
              <a:t>atunci</a:t>
            </a:r>
            <a:r>
              <a:rPr lang="en-GB" sz="1600" dirty="0"/>
              <a:t> cand se </a:t>
            </a:r>
            <a:r>
              <a:rPr lang="en-GB" sz="1600" dirty="0" err="1"/>
              <a:t>inregistreaza</a:t>
            </a:r>
            <a:r>
              <a:rPr lang="en-GB" sz="1600" dirty="0"/>
              <a:t> un contract </a:t>
            </a:r>
            <a:r>
              <a:rPr lang="en-GB" sz="1600" dirty="0" err="1"/>
              <a:t>colectiv</a:t>
            </a:r>
            <a:r>
              <a:rPr lang="en-GB" sz="1600" dirty="0"/>
              <a:t> de </a:t>
            </a:r>
            <a:r>
              <a:rPr lang="en-GB" sz="1600" dirty="0" err="1"/>
              <a:t>munca</a:t>
            </a:r>
            <a:r>
              <a:rPr lang="en-GB" sz="1600" dirty="0"/>
              <a:t>.</a:t>
            </a:r>
          </a:p>
          <a:p>
            <a:pPr lvl="1" algn="just"/>
            <a:r>
              <a:rPr lang="en-GB" sz="1600" dirty="0" err="1"/>
              <a:t>Lipsa</a:t>
            </a:r>
            <a:r>
              <a:rPr lang="en-GB" sz="1600" dirty="0"/>
              <a:t> </a:t>
            </a:r>
            <a:r>
              <a:rPr lang="en-GB" sz="1600" dirty="0" err="1"/>
              <a:t>capacitatii</a:t>
            </a:r>
            <a:r>
              <a:rPr lang="en-GB" sz="1600" dirty="0"/>
              <a:t> de </a:t>
            </a:r>
            <a:r>
              <a:rPr lang="en-GB" sz="1600" dirty="0" err="1"/>
              <a:t>monitorizare</a:t>
            </a:r>
            <a:r>
              <a:rPr lang="en-GB" sz="1600" dirty="0"/>
              <a:t> a </a:t>
            </a:r>
            <a:r>
              <a:rPr lang="en-GB" sz="1600" dirty="0" err="1"/>
              <a:t>respectarii</a:t>
            </a:r>
            <a:r>
              <a:rPr lang="en-GB" sz="1600" dirty="0"/>
              <a:t> </a:t>
            </a:r>
            <a:r>
              <a:rPr lang="en-GB" sz="1600" dirty="0" err="1"/>
              <a:t>prevederilor</a:t>
            </a:r>
            <a:r>
              <a:rPr lang="en-GB" sz="1600" dirty="0"/>
              <a:t> </a:t>
            </a:r>
            <a:r>
              <a:rPr lang="en-GB" sz="1600" dirty="0" err="1"/>
              <a:t>contractelor</a:t>
            </a:r>
            <a:r>
              <a:rPr lang="en-GB" sz="1600" dirty="0"/>
              <a:t> </a:t>
            </a:r>
            <a:r>
              <a:rPr lang="en-GB" sz="1600" dirty="0" err="1"/>
              <a:t>colective</a:t>
            </a:r>
            <a:r>
              <a:rPr lang="en-GB" sz="1600" dirty="0"/>
              <a:t> de </a:t>
            </a:r>
            <a:r>
              <a:rPr lang="en-GB" sz="1600" dirty="0" err="1"/>
              <a:t>munca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374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184952-374D-40B6-9FD9-5CC1B21B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3406"/>
            <a:ext cx="4724151" cy="1711598"/>
          </a:xfrm>
        </p:spPr>
        <p:txBody>
          <a:bodyPr/>
          <a:lstStyle/>
          <a:p>
            <a:r>
              <a:rPr lang="en-GB" sz="2700" dirty="0" err="1"/>
              <a:t>Numarul</a:t>
            </a:r>
            <a:r>
              <a:rPr lang="en-GB" sz="2700" dirty="0"/>
              <a:t> </a:t>
            </a:r>
            <a:r>
              <a:rPr lang="en-GB" sz="2700" dirty="0" err="1"/>
              <a:t>salariatilor</a:t>
            </a:r>
            <a:r>
              <a:rPr lang="en-GB" sz="2700" dirty="0"/>
              <a:t> </a:t>
            </a:r>
            <a:r>
              <a:rPr lang="en-GB" sz="2700" dirty="0" err="1"/>
              <a:t>acoperiti</a:t>
            </a:r>
            <a:r>
              <a:rPr lang="en-GB" sz="2700" dirty="0"/>
              <a:t> de CCM </a:t>
            </a:r>
            <a:r>
              <a:rPr lang="en-GB" sz="2700" dirty="0" err="1"/>
              <a:t>semnate</a:t>
            </a:r>
            <a:r>
              <a:rPr lang="en-GB" sz="2700" dirty="0"/>
              <a:t> la </a:t>
            </a:r>
            <a:r>
              <a:rPr lang="en-GB" sz="2700" dirty="0" err="1"/>
              <a:t>nivel</a:t>
            </a:r>
            <a:r>
              <a:rPr lang="en-GB" sz="2700" dirty="0"/>
              <a:t> de </a:t>
            </a:r>
            <a:r>
              <a:rPr lang="en-GB" sz="2700" dirty="0" err="1"/>
              <a:t>unitate</a:t>
            </a:r>
            <a:endParaRPr lang="en-GB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A0E759-5E5D-4445-B721-8253352DA6C8}"/>
              </a:ext>
            </a:extLst>
          </p:cNvPr>
          <p:cNvSpPr/>
          <p:nvPr/>
        </p:nvSpPr>
        <p:spPr>
          <a:xfrm>
            <a:off x="4427984" y="6566933"/>
            <a:ext cx="3627077" cy="2351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Inspectorate </a:t>
            </a:r>
            <a:r>
              <a:rPr lang="en-GB" sz="1050" dirty="0" err="1"/>
              <a:t>teritoriale</a:t>
            </a:r>
            <a:r>
              <a:rPr lang="en-GB" sz="1050" dirty="0"/>
              <a:t> de </a:t>
            </a:r>
            <a:r>
              <a:rPr lang="en-GB" sz="1050" dirty="0" err="1"/>
              <a:t>munca</a:t>
            </a:r>
            <a:r>
              <a:rPr lang="en-GB" sz="1050" dirty="0"/>
              <a:t>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759204-DD7B-4D92-9C9F-B6D21E524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864"/>
            <a:ext cx="9144000" cy="41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3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269CAC-AC97-444A-AD04-4835BD8AC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64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783570-237B-4A00-A960-D32FAEBB4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0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1175594"/>
          </a:xfrm>
        </p:spPr>
        <p:txBody>
          <a:bodyPr/>
          <a:lstStyle/>
          <a:p>
            <a:r>
              <a:rPr lang="en-US" sz="3200" dirty="0" err="1"/>
              <a:t>Organizatii</a:t>
            </a:r>
            <a:r>
              <a:rPr lang="en-US" sz="3200" dirty="0"/>
              <a:t> ale </a:t>
            </a:r>
            <a:r>
              <a:rPr lang="en-US" sz="3200" dirty="0" err="1"/>
              <a:t>partenerilor</a:t>
            </a:r>
            <a:r>
              <a:rPr lang="en-US" sz="3200" dirty="0"/>
              <a:t> </a:t>
            </a:r>
            <a:r>
              <a:rPr lang="en-US" sz="3200" dirty="0" err="1"/>
              <a:t>sociali</a:t>
            </a:r>
            <a:endParaRPr lang="en-US" sz="32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114880-DADC-4F85-86A5-B5EC46980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B4D1F2-57B4-4296-B895-05D9C201F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1519" y="1933994"/>
            <a:ext cx="4191205" cy="918941"/>
            <a:chOff x="2636518" y="3171825"/>
            <a:chExt cx="3168969" cy="514350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6AD3AED-D5E2-4C29-8755-E4B2ADF9E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6ED6F43-3391-44F1-ACB4-DAB2C01D1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726B5A03-7F87-4174-B569-E5E11B47BD78}"/>
              </a:ext>
            </a:extLst>
          </p:cNvPr>
          <p:cNvSpPr txBox="1">
            <a:spLocks/>
          </p:cNvSpPr>
          <p:nvPr/>
        </p:nvSpPr>
        <p:spPr>
          <a:xfrm>
            <a:off x="1619673" y="1998174"/>
            <a:ext cx="2448272" cy="76620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/>
                </a:solidFill>
              </a:rPr>
              <a:t>Organizatii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reprezentative</a:t>
            </a:r>
            <a:r>
              <a:rPr lang="en-US" sz="1600" b="1" dirty="0">
                <a:solidFill>
                  <a:schemeClr val="tx1"/>
                </a:solidFill>
              </a:rPr>
              <a:t> la </a:t>
            </a:r>
            <a:r>
              <a:rPr lang="en-US" sz="1600" b="1" dirty="0" err="1">
                <a:solidFill>
                  <a:schemeClr val="tx1"/>
                </a:solidFill>
              </a:rPr>
              <a:t>nivel</a:t>
            </a:r>
            <a:r>
              <a:rPr lang="en-US" sz="1600" b="1" dirty="0">
                <a:solidFill>
                  <a:schemeClr val="tx1"/>
                </a:solidFill>
              </a:rPr>
              <a:t> national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96BEBCF-6B37-4CB0-B101-BE4FC27A8A83}"/>
              </a:ext>
            </a:extLst>
          </p:cNvPr>
          <p:cNvSpPr txBox="1">
            <a:spLocks/>
          </p:cNvSpPr>
          <p:nvPr/>
        </p:nvSpPr>
        <p:spPr>
          <a:xfrm>
            <a:off x="827584" y="2911515"/>
            <a:ext cx="3502125" cy="171183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1000"/>
              </a:spcAft>
            </a:pPr>
            <a:r>
              <a:rPr lang="en-US" sz="1600" i="1" dirty="0"/>
              <a:t>5 </a:t>
            </a:r>
            <a:r>
              <a:rPr lang="en-US" sz="1600" i="1" dirty="0" err="1"/>
              <a:t>confederatii</a:t>
            </a:r>
            <a:r>
              <a:rPr lang="en-US" sz="1600" i="1" dirty="0"/>
              <a:t> </a:t>
            </a:r>
            <a:r>
              <a:rPr lang="en-US" sz="1600" i="1" dirty="0" err="1"/>
              <a:t>sindicale</a:t>
            </a:r>
            <a:r>
              <a:rPr lang="en-US" sz="1600" i="1" dirty="0"/>
              <a:t> </a:t>
            </a:r>
            <a:r>
              <a:rPr lang="en-US" sz="1600" i="1" dirty="0" err="1"/>
              <a:t>reprezentative</a:t>
            </a:r>
            <a:r>
              <a:rPr lang="en-US" sz="1600" i="1" dirty="0"/>
              <a:t> la </a:t>
            </a:r>
            <a:r>
              <a:rPr lang="en-US" sz="1600" i="1" dirty="0" err="1"/>
              <a:t>nivel</a:t>
            </a:r>
            <a:r>
              <a:rPr lang="en-US" sz="1600" i="1" dirty="0"/>
              <a:t> national</a:t>
            </a:r>
          </a:p>
          <a:p>
            <a:pPr marL="285750" indent="-285750" algn="just">
              <a:spcBef>
                <a:spcPts val="0"/>
              </a:spcBef>
              <a:spcAft>
                <a:spcPts val="1000"/>
              </a:spcAft>
            </a:pPr>
            <a:r>
              <a:rPr lang="en-US" sz="1600" i="1" dirty="0"/>
              <a:t>5 </a:t>
            </a:r>
            <a:r>
              <a:rPr lang="en-US" sz="1600" i="1" dirty="0" err="1"/>
              <a:t>confederatii</a:t>
            </a:r>
            <a:r>
              <a:rPr lang="en-US" sz="1600" i="1" dirty="0"/>
              <a:t> </a:t>
            </a:r>
            <a:r>
              <a:rPr lang="en-US" sz="1600" i="1" dirty="0" err="1"/>
              <a:t>patronale</a:t>
            </a:r>
            <a:r>
              <a:rPr lang="en-US" sz="1600" i="1" dirty="0"/>
              <a:t> </a:t>
            </a:r>
            <a:r>
              <a:rPr lang="en-US" sz="1600" i="1" dirty="0" err="1"/>
              <a:t>reprezentative</a:t>
            </a:r>
            <a:r>
              <a:rPr lang="en-US" sz="1600" i="1" dirty="0"/>
              <a:t> la </a:t>
            </a:r>
            <a:r>
              <a:rPr lang="en-US" sz="1600" i="1" dirty="0" err="1"/>
              <a:t>nivel</a:t>
            </a:r>
            <a:r>
              <a:rPr lang="en-US" sz="1600" i="1" dirty="0"/>
              <a:t> national.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C46028-366E-4F67-A5A9-B08CF511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1277" y="1990901"/>
            <a:ext cx="4191204" cy="890487"/>
            <a:chOff x="2673192" y="3171825"/>
            <a:chExt cx="3132295" cy="514350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B87D64D-964F-46D7-B928-3AA29C95B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BA2DF9F9-5B5B-4C03-B98F-60F7655E2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EEE08402-AE66-4BD0-91FE-EE2B207C31A1}"/>
              </a:ext>
            </a:extLst>
          </p:cNvPr>
          <p:cNvSpPr txBox="1">
            <a:spLocks/>
          </p:cNvSpPr>
          <p:nvPr/>
        </p:nvSpPr>
        <p:spPr>
          <a:xfrm>
            <a:off x="6170608" y="1978259"/>
            <a:ext cx="2289823" cy="8746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/>
                </a:solidFill>
              </a:rPr>
              <a:t>Organizatii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reprezentative</a:t>
            </a:r>
            <a:r>
              <a:rPr lang="en-US" sz="1600" b="1" dirty="0">
                <a:solidFill>
                  <a:schemeClr val="tx1"/>
                </a:solidFill>
              </a:rPr>
              <a:t> la </a:t>
            </a:r>
            <a:r>
              <a:rPr lang="en-US" sz="1600" b="1" dirty="0" err="1">
                <a:solidFill>
                  <a:schemeClr val="tx1"/>
                </a:solidFill>
              </a:rPr>
              <a:t>nivel</a:t>
            </a:r>
            <a:r>
              <a:rPr lang="en-US" sz="1600" b="1" dirty="0">
                <a:solidFill>
                  <a:schemeClr val="tx1"/>
                </a:solidFill>
              </a:rPr>
              <a:t> sectorial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3D120688-CE29-447A-A09D-FA1909809B67}"/>
              </a:ext>
            </a:extLst>
          </p:cNvPr>
          <p:cNvSpPr txBox="1">
            <a:spLocks/>
          </p:cNvSpPr>
          <p:nvPr/>
        </p:nvSpPr>
        <p:spPr>
          <a:xfrm>
            <a:off x="5360787" y="3067784"/>
            <a:ext cx="3502125" cy="218892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1000"/>
              </a:spcAft>
            </a:pPr>
            <a:r>
              <a:rPr lang="en-US" sz="1600" i="1" dirty="0"/>
              <a:t>35 </a:t>
            </a:r>
            <a:r>
              <a:rPr lang="en-US" sz="1600" i="1" dirty="0" err="1"/>
              <a:t>federatii</a:t>
            </a:r>
            <a:r>
              <a:rPr lang="en-US" sz="1600" i="1" dirty="0"/>
              <a:t> </a:t>
            </a:r>
            <a:r>
              <a:rPr lang="en-US" sz="1600" i="1" dirty="0" err="1"/>
              <a:t>sindicale</a:t>
            </a:r>
            <a:r>
              <a:rPr lang="en-US" sz="1600" i="1" dirty="0"/>
              <a:t> </a:t>
            </a:r>
            <a:r>
              <a:rPr lang="en-US" sz="1600" i="1" dirty="0" err="1"/>
              <a:t>reprezentative</a:t>
            </a:r>
            <a:r>
              <a:rPr lang="en-US" sz="1600" i="1" dirty="0"/>
              <a:t> la </a:t>
            </a:r>
            <a:r>
              <a:rPr lang="en-US" sz="1600" i="1" dirty="0" err="1"/>
              <a:t>nivel</a:t>
            </a:r>
            <a:r>
              <a:rPr lang="en-US" sz="1600" i="1" dirty="0"/>
              <a:t> sectorial, in 19 </a:t>
            </a:r>
            <a:r>
              <a:rPr lang="en-US" sz="1600" i="1" dirty="0" err="1"/>
              <a:t>sectoare</a:t>
            </a:r>
            <a:r>
              <a:rPr lang="en-US" sz="1600" i="1" dirty="0"/>
              <a:t> de </a:t>
            </a:r>
            <a:r>
              <a:rPr lang="en-US" sz="1600" i="1" dirty="0" err="1"/>
              <a:t>activitate</a:t>
            </a:r>
            <a:r>
              <a:rPr lang="en-US" sz="1600" i="1" dirty="0"/>
              <a:t>.</a:t>
            </a:r>
          </a:p>
          <a:p>
            <a:pPr marL="285750" indent="-285750" algn="just">
              <a:spcBef>
                <a:spcPts val="0"/>
              </a:spcBef>
              <a:spcAft>
                <a:spcPts val="1000"/>
              </a:spcAft>
            </a:pPr>
            <a:r>
              <a:rPr lang="en-US" sz="1600" i="1" dirty="0"/>
              <a:t>10 </a:t>
            </a:r>
            <a:r>
              <a:rPr lang="en-US" sz="1600" i="1" dirty="0" err="1"/>
              <a:t>federatii</a:t>
            </a:r>
            <a:r>
              <a:rPr lang="en-US" sz="1600" i="1" dirty="0"/>
              <a:t> </a:t>
            </a:r>
            <a:r>
              <a:rPr lang="en-US" sz="1600" i="1" dirty="0" err="1"/>
              <a:t>patronale</a:t>
            </a:r>
            <a:r>
              <a:rPr lang="en-US" sz="1600" i="1" dirty="0"/>
              <a:t> </a:t>
            </a:r>
            <a:r>
              <a:rPr lang="en-US" sz="1600" i="1" dirty="0" err="1"/>
              <a:t>reprezentative</a:t>
            </a:r>
            <a:r>
              <a:rPr lang="en-US" sz="1600" i="1" dirty="0"/>
              <a:t> la </a:t>
            </a:r>
            <a:r>
              <a:rPr lang="en-US" sz="1600" i="1" dirty="0" err="1"/>
              <a:t>nivel</a:t>
            </a:r>
            <a:r>
              <a:rPr lang="en-US" sz="1600" i="1" dirty="0"/>
              <a:t> sectorial in 8 </a:t>
            </a:r>
            <a:r>
              <a:rPr lang="en-US" sz="1600" i="1" dirty="0" err="1"/>
              <a:t>sectoare</a:t>
            </a:r>
            <a:r>
              <a:rPr lang="en-US" sz="1600" i="1" dirty="0"/>
              <a:t> de </a:t>
            </a:r>
            <a:r>
              <a:rPr lang="en-US" sz="1600" i="1" dirty="0" err="1"/>
              <a:t>activitate</a:t>
            </a:r>
            <a:r>
              <a:rPr lang="en-US" sz="1600" i="1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D884C9-A99D-4133-A008-F208D6142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71800" y="5285161"/>
            <a:ext cx="4320480" cy="1103586"/>
            <a:chOff x="2673192" y="3171825"/>
            <a:chExt cx="3132295" cy="514350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70AF8D3-CE99-4C68-BF4E-43288908A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F3B98A86-5688-4DB5-8344-EC515D2F1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BD1C7420-1CA0-447C-9863-A5FE36830C08}"/>
              </a:ext>
            </a:extLst>
          </p:cNvPr>
          <p:cNvSpPr txBox="1">
            <a:spLocks/>
          </p:cNvSpPr>
          <p:nvPr/>
        </p:nvSpPr>
        <p:spPr>
          <a:xfrm>
            <a:off x="4162343" y="5453852"/>
            <a:ext cx="2448272" cy="76620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/>
                </a:solidFill>
              </a:rPr>
              <a:t>Organizatii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sindicale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reprezentative</a:t>
            </a:r>
            <a:r>
              <a:rPr lang="en-US" sz="1600" b="1" dirty="0">
                <a:solidFill>
                  <a:schemeClr val="tx1"/>
                </a:solidFill>
              </a:rPr>
              <a:t> la </a:t>
            </a:r>
            <a:r>
              <a:rPr lang="en-US" sz="1600" b="1" dirty="0" err="1">
                <a:solidFill>
                  <a:schemeClr val="tx1"/>
                </a:solidFill>
              </a:rPr>
              <a:t>nivel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unitate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A15B41-1F0B-40A5-9F51-5AC97B680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598" y="2136766"/>
            <a:ext cx="3600401" cy="6160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GB" sz="2000" dirty="0"/>
              <a:t>1. </a:t>
            </a:r>
            <a:r>
              <a:rPr lang="en-GB" sz="2000" dirty="0" err="1"/>
              <a:t>patronate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sindicate</a:t>
            </a:r>
            <a:r>
              <a:rPr lang="en-GB" sz="2000" dirty="0"/>
              <a:t> </a:t>
            </a:r>
            <a:r>
              <a:rPr lang="en-GB" sz="2000" dirty="0" err="1"/>
              <a:t>puternice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independente</a:t>
            </a:r>
            <a:endParaRPr lang="en-GB" sz="2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3AB9B2-742B-4CC3-B3DA-EA0081A4FF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80112" y="2136766"/>
            <a:ext cx="3222345" cy="7232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000" dirty="0"/>
              <a:t>2. </a:t>
            </a:r>
            <a:r>
              <a:rPr lang="en-GB" sz="2000" dirty="0" err="1"/>
              <a:t>voință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angajament</a:t>
            </a:r>
            <a:r>
              <a:rPr lang="en-GB" sz="2000" dirty="0"/>
              <a:t> politic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56FDFE-CE9C-491F-B8F1-A6FBE1B588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99" y="4134711"/>
            <a:ext cx="3463175" cy="11398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000" dirty="0"/>
              <a:t>3. </a:t>
            </a:r>
            <a:r>
              <a:rPr lang="en-GB" sz="2000" dirty="0" err="1"/>
              <a:t>respectarea</a:t>
            </a:r>
            <a:r>
              <a:rPr lang="en-GB" sz="2000" dirty="0"/>
              <a:t> </a:t>
            </a:r>
            <a:r>
              <a:rPr lang="en-GB" sz="2000" dirty="0" err="1"/>
              <a:t>drepturilor</a:t>
            </a:r>
            <a:r>
              <a:rPr lang="en-GB" sz="2000" dirty="0"/>
              <a:t> </a:t>
            </a:r>
            <a:r>
              <a:rPr lang="en-GB" sz="2000" dirty="0" err="1"/>
              <a:t>fundamentale</a:t>
            </a:r>
            <a:r>
              <a:rPr lang="en-GB" sz="2000" dirty="0"/>
              <a:t> (</a:t>
            </a:r>
            <a:r>
              <a:rPr lang="en-GB" sz="2000" dirty="0" err="1"/>
              <a:t>libertatea</a:t>
            </a:r>
            <a:r>
              <a:rPr lang="en-GB" sz="2000" dirty="0"/>
              <a:t> de </a:t>
            </a:r>
            <a:r>
              <a:rPr lang="en-GB" sz="2000" dirty="0" err="1"/>
              <a:t>asociere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negocierea</a:t>
            </a:r>
            <a:r>
              <a:rPr lang="en-GB" sz="2000" dirty="0"/>
              <a:t> </a:t>
            </a:r>
            <a:r>
              <a:rPr lang="en-GB" sz="2000" dirty="0" err="1"/>
              <a:t>colectivă</a:t>
            </a:r>
            <a:r>
              <a:rPr lang="en-GB" sz="2000" dirty="0"/>
              <a:t>);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4E9AB10-1279-47BF-A710-7E2239F967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80111" y="4134712"/>
            <a:ext cx="3123475" cy="10256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000" dirty="0"/>
              <a:t>4. </a:t>
            </a:r>
            <a:r>
              <a:rPr lang="en-GB" sz="2000" dirty="0" err="1"/>
              <a:t>susținere</a:t>
            </a:r>
            <a:r>
              <a:rPr lang="en-GB" sz="2000" dirty="0"/>
              <a:t> </a:t>
            </a:r>
            <a:r>
              <a:rPr lang="en-GB" sz="2000" dirty="0" err="1"/>
              <a:t>instituțională</a:t>
            </a:r>
            <a:r>
              <a:rPr lang="en-GB" sz="2000" dirty="0"/>
              <a:t> </a:t>
            </a:r>
            <a:r>
              <a:rPr lang="en-GB" sz="2000" dirty="0" err="1"/>
              <a:t>adecvată</a:t>
            </a:r>
            <a:endParaRPr lang="en-GB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12B5CA-3D56-4BD8-B29B-F8508133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5857875" cy="951656"/>
          </a:xfrm>
        </p:spPr>
        <p:txBody>
          <a:bodyPr/>
          <a:lstStyle/>
          <a:p>
            <a:r>
              <a:rPr lang="en-GB" sz="2800" dirty="0" err="1"/>
              <a:t>Conditii</a:t>
            </a:r>
            <a:r>
              <a:rPr lang="en-GB" sz="2800" dirty="0"/>
              <a:t> </a:t>
            </a:r>
            <a:r>
              <a:rPr lang="en-GB" sz="2800" dirty="0" err="1"/>
              <a:t>cheie</a:t>
            </a:r>
            <a:r>
              <a:rPr lang="en-GB" sz="2800" dirty="0"/>
              <a:t> </a:t>
            </a:r>
            <a:r>
              <a:rPr lang="en-GB" sz="2800" dirty="0" err="1"/>
              <a:t>pentru</a:t>
            </a:r>
            <a:r>
              <a:rPr lang="en-GB" sz="2800" dirty="0"/>
              <a:t> buna </a:t>
            </a:r>
            <a:r>
              <a:rPr lang="en-GB" sz="2800" dirty="0" err="1"/>
              <a:t>desfasurare</a:t>
            </a:r>
            <a:r>
              <a:rPr lang="en-GB" sz="2800" dirty="0"/>
              <a:t> a </a:t>
            </a:r>
            <a:r>
              <a:rPr lang="en-GB" sz="2800" dirty="0" err="1"/>
              <a:t>dialogului</a:t>
            </a:r>
            <a:r>
              <a:rPr lang="en-GB" sz="2800" dirty="0"/>
              <a:t> social</a:t>
            </a:r>
          </a:p>
        </p:txBody>
      </p:sp>
    </p:spTree>
    <p:extLst>
      <p:ext uri="{BB962C8B-B14F-4D97-AF65-F5344CB8AC3E}">
        <p14:creationId xmlns:p14="http://schemas.microsoft.com/office/powerpoint/2010/main" val="1336645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9DE3-7EC3-4DCB-AE14-B27E82CC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Angajamente</a:t>
            </a:r>
            <a:r>
              <a:rPr lang="en-GB" sz="2800" dirty="0"/>
              <a:t> </a:t>
            </a:r>
            <a:r>
              <a:rPr lang="en-GB" sz="2800" dirty="0" err="1"/>
              <a:t>prin</a:t>
            </a:r>
            <a:r>
              <a:rPr lang="en-GB" sz="2800" dirty="0"/>
              <a:t> PNRR </a:t>
            </a:r>
            <a:r>
              <a:rPr lang="en-GB" sz="2800" dirty="0" err="1"/>
              <a:t>referitor</a:t>
            </a:r>
            <a:r>
              <a:rPr lang="en-GB" sz="2800" dirty="0"/>
              <a:t> la </a:t>
            </a:r>
            <a:r>
              <a:rPr lang="en-GB" sz="2800" dirty="0" err="1"/>
              <a:t>dialogul</a:t>
            </a:r>
            <a:r>
              <a:rPr lang="en-GB" sz="2800" dirty="0"/>
              <a:t> social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50E183-AB2D-448F-9E92-1CD60ED454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969861"/>
              </p:ext>
            </p:extLst>
          </p:nvPr>
        </p:nvGraphicFramePr>
        <p:xfrm>
          <a:off x="251520" y="1600200"/>
          <a:ext cx="871296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3502505841"/>
                    </a:ext>
                  </a:extLst>
                </a:gridCol>
                <a:gridCol w="2686520">
                  <a:extLst>
                    <a:ext uri="{9D8B030D-6E8A-4147-A177-3AD203B41FA5}">
                      <a16:colId xmlns:a16="http://schemas.microsoft.com/office/drawing/2014/main" val="2226765026"/>
                    </a:ext>
                  </a:extLst>
                </a:gridCol>
                <a:gridCol w="1744787">
                  <a:extLst>
                    <a:ext uri="{9D8B030D-6E8A-4147-A177-3AD203B41FA5}">
                      <a16:colId xmlns:a16="http://schemas.microsoft.com/office/drawing/2014/main" val="3538668442"/>
                    </a:ext>
                  </a:extLst>
                </a:gridCol>
                <a:gridCol w="969293">
                  <a:extLst>
                    <a:ext uri="{9D8B030D-6E8A-4147-A177-3AD203B41FA5}">
                      <a16:colId xmlns:a16="http://schemas.microsoft.com/office/drawing/2014/main" val="2058127177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374653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 err="1"/>
                        <a:t>Număr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secvenț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ial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Măsură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conexă</a:t>
                      </a:r>
                      <a:endParaRPr lang="en-GB" sz="1200" dirty="0"/>
                    </a:p>
                    <a:p>
                      <a:r>
                        <a:rPr lang="en-GB" sz="1200" dirty="0"/>
                        <a:t>(</a:t>
                      </a:r>
                      <a:r>
                        <a:rPr lang="en-GB" sz="1200" dirty="0" err="1"/>
                        <a:t>reformă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sau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investiție</a:t>
                      </a:r>
                      <a:r>
                        <a:rPr lang="en-GB" sz="1200" dirty="0"/>
                        <a:t>)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Denumire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Calendar </a:t>
                      </a:r>
                      <a:r>
                        <a:rPr lang="en-GB" sz="1200" dirty="0" err="1"/>
                        <a:t>orientativ</a:t>
                      </a:r>
                      <a:r>
                        <a:rPr lang="en-GB" sz="1200" dirty="0"/>
                        <a:t> de </a:t>
                      </a:r>
                      <a:r>
                        <a:rPr lang="en-GB" sz="1200" dirty="0" err="1"/>
                        <a:t>atingere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Descrierea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fiecărui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jalon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și</a:t>
                      </a:r>
                      <a:r>
                        <a:rPr lang="en-GB" sz="1200" dirty="0"/>
                        <a:t> a</a:t>
                      </a:r>
                    </a:p>
                    <a:p>
                      <a:r>
                        <a:rPr lang="en-GB" sz="1200" dirty="0" err="1"/>
                        <a:t>fiecărei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ținte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394817"/>
                  </a:ext>
                </a:extLst>
              </a:tr>
              <a:tr h="1944000">
                <a:tc>
                  <a:txBody>
                    <a:bodyPr/>
                    <a:lstStyle/>
                    <a:p>
                      <a:r>
                        <a:rPr lang="en-GB" sz="1600" dirty="0"/>
                        <a:t>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 err="1"/>
                        <a:t>Investiția</a:t>
                      </a:r>
                      <a:r>
                        <a:rPr lang="en-GB" sz="1600" dirty="0"/>
                        <a:t> 4. </a:t>
                      </a:r>
                      <a:r>
                        <a:rPr lang="en-GB" sz="1600" dirty="0" err="1"/>
                        <a:t>Creșterea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capacității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organizațiilor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societății</a:t>
                      </a:r>
                      <a:r>
                        <a:rPr lang="en-GB" sz="1600" dirty="0"/>
                        <a:t> civile de </a:t>
                      </a:r>
                      <a:r>
                        <a:rPr lang="en-GB" sz="1600" dirty="0" err="1"/>
                        <a:t>stimulare</a:t>
                      </a:r>
                      <a:r>
                        <a:rPr lang="en-GB" sz="1600" dirty="0"/>
                        <a:t> a </a:t>
                      </a:r>
                      <a:r>
                        <a:rPr lang="en-GB" sz="1600" dirty="0" err="1"/>
                        <a:t>cetățeniei</a:t>
                      </a:r>
                      <a:endParaRPr lang="en-GB" sz="1600" dirty="0"/>
                    </a:p>
                    <a:p>
                      <a:pPr algn="just"/>
                      <a:r>
                        <a:rPr lang="en-GB" sz="1600" dirty="0"/>
                        <a:t>active, de </a:t>
                      </a:r>
                      <a:r>
                        <a:rPr lang="en-GB" sz="1600" dirty="0" err="1"/>
                        <a:t>implicare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profesionistă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în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planificarea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și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implementarea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politicilor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publice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privind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drepturile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sociale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vizate</a:t>
                      </a:r>
                      <a:r>
                        <a:rPr lang="en-GB" sz="1600" dirty="0"/>
                        <a:t> de </a:t>
                      </a:r>
                      <a:r>
                        <a:rPr lang="en-GB" sz="1600" dirty="0" err="1"/>
                        <a:t>planul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național</a:t>
                      </a:r>
                      <a:r>
                        <a:rPr lang="en-GB" sz="1600" dirty="0"/>
                        <a:t> de </a:t>
                      </a:r>
                      <a:r>
                        <a:rPr lang="en-GB" sz="1600" dirty="0" err="1"/>
                        <a:t>redresare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și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reziliență</a:t>
                      </a:r>
                      <a:endParaRPr lang="en-GB" sz="1600" dirty="0"/>
                    </a:p>
                    <a:p>
                      <a:pPr algn="just"/>
                      <a:r>
                        <a:rPr lang="en-GB" sz="1600" dirty="0" err="1"/>
                        <a:t>și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monitorizarea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reformelor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asociate</a:t>
                      </a:r>
                      <a:r>
                        <a:rPr lang="en-GB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 err="1"/>
                        <a:t>Intrarea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în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vigoare</a:t>
                      </a:r>
                      <a:r>
                        <a:rPr lang="en-GB" sz="1600" dirty="0"/>
                        <a:t> a</a:t>
                      </a:r>
                    </a:p>
                    <a:p>
                      <a:pPr algn="just"/>
                      <a:r>
                        <a:rPr lang="en-GB" sz="1600" dirty="0" err="1"/>
                        <a:t>Legislației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privind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dialogul</a:t>
                      </a:r>
                      <a:r>
                        <a:rPr lang="en-GB" sz="1600" dirty="0"/>
                        <a:t> social, care </a:t>
                      </a:r>
                      <a:r>
                        <a:rPr lang="en-GB" sz="1600" dirty="0" err="1"/>
                        <a:t>să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prevadă</a:t>
                      </a:r>
                      <a:r>
                        <a:rPr lang="en-GB" sz="1600" dirty="0"/>
                        <a:t> un dialog social </a:t>
                      </a:r>
                      <a:r>
                        <a:rPr lang="en-GB" sz="1600" dirty="0" err="1"/>
                        <a:t>și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negocieri</a:t>
                      </a:r>
                      <a:endParaRPr lang="en-GB" sz="1600" dirty="0"/>
                    </a:p>
                    <a:p>
                      <a:pPr algn="just"/>
                      <a:r>
                        <a:rPr lang="en-GB" sz="1600" dirty="0" err="1"/>
                        <a:t>Colective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semnificative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și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oportune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în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conformitate</a:t>
                      </a:r>
                      <a:r>
                        <a:rPr lang="en-GB" sz="1600" dirty="0"/>
                        <a:t> cu </a:t>
                      </a:r>
                      <a:r>
                        <a:rPr lang="en-GB" sz="1600" dirty="0" err="1"/>
                        <a:t>recomandările</a:t>
                      </a:r>
                      <a:r>
                        <a:rPr lang="en-GB" sz="1600" dirty="0"/>
                        <a:t> OIM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 4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Intrarea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în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vigoare</a:t>
                      </a:r>
                      <a:r>
                        <a:rPr lang="en-GB" sz="1600" dirty="0"/>
                        <a:t> a </a:t>
                      </a:r>
                      <a:r>
                        <a:rPr lang="en-GB" sz="1600" dirty="0" err="1"/>
                        <a:t>unei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noi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legi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privind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dialogul</a:t>
                      </a:r>
                      <a:r>
                        <a:rPr lang="en-GB" sz="1600" dirty="0"/>
                        <a:t> social, </a:t>
                      </a:r>
                      <a:r>
                        <a:rPr lang="en-GB" sz="1600" dirty="0" err="1"/>
                        <a:t>negociată</a:t>
                      </a:r>
                      <a:r>
                        <a:rPr lang="en-GB" sz="1600" dirty="0"/>
                        <a:t> cu </a:t>
                      </a:r>
                      <a:r>
                        <a:rPr lang="en-GB" sz="1600" dirty="0" err="1"/>
                        <a:t>partenerii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sociali</a:t>
                      </a:r>
                      <a:r>
                        <a:rPr lang="en-GB" sz="1600" dirty="0"/>
                        <a:t>.</a:t>
                      </a:r>
                    </a:p>
                    <a:p>
                      <a:pPr algn="just"/>
                      <a:r>
                        <a:rPr lang="en-GB" sz="1600" dirty="0" err="1"/>
                        <a:t>Legea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remedia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deficiențele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procesului</a:t>
                      </a:r>
                      <a:r>
                        <a:rPr lang="en-GB" sz="1600" dirty="0"/>
                        <a:t> de dialog social, </a:t>
                      </a:r>
                      <a:r>
                        <a:rPr lang="en-GB" sz="1600" dirty="0" err="1"/>
                        <a:t>astfel</a:t>
                      </a:r>
                      <a:r>
                        <a:rPr lang="en-GB" sz="1600" dirty="0"/>
                        <a:t> cum au </a:t>
                      </a:r>
                      <a:r>
                        <a:rPr lang="en-GB" sz="1600" dirty="0" err="1"/>
                        <a:t>fost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evidențiate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în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recomandarea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specifică</a:t>
                      </a:r>
                      <a:r>
                        <a:rPr lang="en-GB" sz="1600" dirty="0"/>
                        <a:t> de </a:t>
                      </a:r>
                      <a:r>
                        <a:rPr lang="en-GB" sz="1600" dirty="0" err="1"/>
                        <a:t>țară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relevantă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și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va</a:t>
                      </a:r>
                      <a:r>
                        <a:rPr lang="en-GB" sz="1600" dirty="0"/>
                        <a:t> fi </a:t>
                      </a:r>
                      <a:r>
                        <a:rPr lang="en-GB" sz="1600" dirty="0" err="1"/>
                        <a:t>în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conformitate</a:t>
                      </a:r>
                      <a:r>
                        <a:rPr lang="en-GB" sz="1600" dirty="0"/>
                        <a:t> cu </a:t>
                      </a:r>
                      <a:r>
                        <a:rPr lang="en-GB" sz="1600" dirty="0" err="1"/>
                        <a:t>recomandările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Organizației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Internaționale</a:t>
                      </a:r>
                      <a:r>
                        <a:rPr lang="en-GB" sz="1600" dirty="0"/>
                        <a:t> a </a:t>
                      </a:r>
                      <a:r>
                        <a:rPr lang="en-GB" sz="1600" dirty="0" err="1"/>
                        <a:t>Muncii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emise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în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aprilie</a:t>
                      </a:r>
                      <a:r>
                        <a:rPr lang="en-GB" sz="1600" dirty="0"/>
                        <a:t> 2018 </a:t>
                      </a:r>
                      <a:r>
                        <a:rPr lang="en-GB" sz="1600" dirty="0" err="1"/>
                        <a:t>și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580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76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4CEE-610C-4D13-B4A9-43B06BEF9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/>
              <a:t>Recomandari</a:t>
            </a:r>
            <a:r>
              <a:rPr lang="en-GB" sz="3200" dirty="0"/>
              <a:t> </a:t>
            </a:r>
            <a:r>
              <a:rPr lang="en-GB" sz="3200" dirty="0" err="1"/>
              <a:t>specifice</a:t>
            </a:r>
            <a:r>
              <a:rPr lang="en-GB" sz="3200" dirty="0"/>
              <a:t> de tara – Dialog social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89B69-3922-4EBD-BBCD-1E995A65E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b="1" dirty="0"/>
              <a:t>2020</a:t>
            </a:r>
            <a:r>
              <a:rPr lang="en-GB" dirty="0"/>
              <a:t> - ~</a:t>
            </a:r>
            <a:r>
              <a:rPr lang="en-GB" sz="1600" i="1" dirty="0" err="1">
                <a:solidFill>
                  <a:srgbClr val="002060"/>
                </a:solidFill>
              </a:rPr>
              <a:t>Dialogul</a:t>
            </a:r>
            <a:r>
              <a:rPr lang="en-GB" sz="1600" i="1" dirty="0">
                <a:solidFill>
                  <a:srgbClr val="002060"/>
                </a:solidFill>
              </a:rPr>
              <a:t> social </a:t>
            </a:r>
            <a:r>
              <a:rPr lang="en-GB" sz="1600" i="1" dirty="0" err="1">
                <a:solidFill>
                  <a:srgbClr val="002060"/>
                </a:solidFill>
              </a:rPr>
              <a:t>funcționează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doar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parțial</a:t>
            </a:r>
            <a:r>
              <a:rPr lang="en-GB" sz="1600" i="1" dirty="0">
                <a:solidFill>
                  <a:srgbClr val="002060"/>
                </a:solidFill>
              </a:rPr>
              <a:t>, </a:t>
            </a:r>
            <a:r>
              <a:rPr lang="en-GB" sz="1600" i="1" dirty="0" err="1">
                <a:solidFill>
                  <a:srgbClr val="002060"/>
                </a:solidFill>
              </a:rPr>
              <a:t>în</a:t>
            </a:r>
            <a:r>
              <a:rPr lang="en-GB" sz="1600" i="1" dirty="0">
                <a:solidFill>
                  <a:srgbClr val="002060"/>
                </a:solidFill>
              </a:rPr>
              <a:t> special la </a:t>
            </a:r>
            <a:r>
              <a:rPr lang="en-GB" sz="1600" i="1" dirty="0" err="1">
                <a:solidFill>
                  <a:srgbClr val="002060"/>
                </a:solidFill>
              </a:rPr>
              <a:t>nivel</a:t>
            </a:r>
            <a:r>
              <a:rPr lang="en-GB" sz="1600" i="1" dirty="0">
                <a:solidFill>
                  <a:srgbClr val="002060"/>
                </a:solidFill>
              </a:rPr>
              <a:t> sectorial, </a:t>
            </a:r>
            <a:r>
              <a:rPr lang="en-GB" sz="1600" i="1" dirty="0" err="1">
                <a:solidFill>
                  <a:srgbClr val="002060"/>
                </a:solidFill>
              </a:rPr>
              <a:t>în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ciuda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faptului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că</a:t>
            </a:r>
            <a:r>
              <a:rPr lang="en-GB" sz="1600" i="1" dirty="0">
                <a:solidFill>
                  <a:srgbClr val="002060"/>
                </a:solidFill>
              </a:rPr>
              <a:t> o </a:t>
            </a:r>
            <a:r>
              <a:rPr lang="en-GB" sz="1600" i="1" dirty="0" err="1">
                <a:solidFill>
                  <a:srgbClr val="002060"/>
                </a:solidFill>
              </a:rPr>
              <a:t>implicare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semnificativă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și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continuă</a:t>
            </a:r>
            <a:r>
              <a:rPr lang="en-GB" sz="1600" i="1" dirty="0">
                <a:solidFill>
                  <a:srgbClr val="002060"/>
                </a:solidFill>
              </a:rPr>
              <a:t> a </a:t>
            </a:r>
            <a:r>
              <a:rPr lang="en-GB" sz="1600" i="1" dirty="0" err="1">
                <a:solidFill>
                  <a:srgbClr val="002060"/>
                </a:solidFill>
              </a:rPr>
              <a:t>partenerilor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sociali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este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esențială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pentru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asigurarea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succesului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oricărei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strategii</a:t>
            </a:r>
            <a:r>
              <a:rPr lang="en-GB" sz="1600" i="1" dirty="0">
                <a:solidFill>
                  <a:srgbClr val="002060"/>
                </a:solidFill>
              </a:rPr>
              <a:t> de </a:t>
            </a:r>
            <a:r>
              <a:rPr lang="en-GB" sz="1600" i="1" dirty="0" err="1">
                <a:solidFill>
                  <a:srgbClr val="002060"/>
                </a:solidFill>
              </a:rPr>
              <a:t>ieșire</a:t>
            </a:r>
            <a:r>
              <a:rPr lang="en-GB" sz="1600" i="1" dirty="0">
                <a:solidFill>
                  <a:srgbClr val="002060"/>
                </a:solidFill>
              </a:rPr>
              <a:t> din </a:t>
            </a:r>
            <a:r>
              <a:rPr lang="en-GB" sz="1600" i="1" dirty="0" err="1">
                <a:solidFill>
                  <a:srgbClr val="002060"/>
                </a:solidFill>
              </a:rPr>
              <a:t>criza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actuală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și</a:t>
            </a:r>
            <a:r>
              <a:rPr lang="en-GB" sz="1600" i="1" dirty="0">
                <a:solidFill>
                  <a:srgbClr val="002060"/>
                </a:solidFill>
              </a:rPr>
              <a:t> de </a:t>
            </a:r>
            <a:r>
              <a:rPr lang="en-GB" sz="1600" i="1" dirty="0" err="1">
                <a:solidFill>
                  <a:srgbClr val="002060"/>
                </a:solidFill>
              </a:rPr>
              <a:t>redresare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în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urma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acesteia</a:t>
            </a:r>
            <a:r>
              <a:rPr lang="en-GB" sz="1600" i="1" dirty="0">
                <a:solidFill>
                  <a:srgbClr val="002060"/>
                </a:solidFill>
              </a:rPr>
              <a:t>. </a:t>
            </a:r>
            <a:r>
              <a:rPr lang="en-GB" sz="1600" i="1" dirty="0" err="1">
                <a:solidFill>
                  <a:srgbClr val="002060"/>
                </a:solidFill>
              </a:rPr>
              <a:t>Cadrul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instituțional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stabilit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pentru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consultare</a:t>
            </a:r>
            <a:r>
              <a:rPr lang="en-GB" sz="1600" i="1" dirty="0">
                <a:solidFill>
                  <a:srgbClr val="002060"/>
                </a:solidFill>
              </a:rPr>
              <a:t> nu </a:t>
            </a:r>
            <a:r>
              <a:rPr lang="en-GB" sz="1600" i="1" dirty="0" err="1">
                <a:solidFill>
                  <a:srgbClr val="002060"/>
                </a:solidFill>
              </a:rPr>
              <a:t>este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utilizat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în</a:t>
            </a:r>
            <a:r>
              <a:rPr lang="en-GB" sz="1600" i="1" dirty="0">
                <a:solidFill>
                  <a:srgbClr val="002060"/>
                </a:solidFill>
              </a:rPr>
              <a:t> mod </a:t>
            </a:r>
            <a:r>
              <a:rPr lang="en-GB" sz="1600" i="1" dirty="0" err="1">
                <a:solidFill>
                  <a:srgbClr val="002060"/>
                </a:solidFill>
              </a:rPr>
              <a:t>corespunzător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pentru</a:t>
            </a:r>
            <a:r>
              <a:rPr lang="en-GB" sz="1600" i="1" dirty="0">
                <a:solidFill>
                  <a:srgbClr val="002060"/>
                </a:solidFill>
              </a:rPr>
              <a:t> a </a:t>
            </a:r>
            <a:r>
              <a:rPr lang="en-GB" sz="1600" i="1" dirty="0" err="1">
                <a:solidFill>
                  <a:srgbClr val="002060"/>
                </a:solidFill>
              </a:rPr>
              <a:t>contribui</a:t>
            </a:r>
            <a:r>
              <a:rPr lang="en-GB" sz="1600" i="1" dirty="0">
                <a:solidFill>
                  <a:srgbClr val="002060"/>
                </a:solidFill>
              </a:rPr>
              <a:t> la </a:t>
            </a:r>
            <a:r>
              <a:rPr lang="en-GB" sz="1600" i="1" dirty="0" err="1">
                <a:solidFill>
                  <a:srgbClr val="002060"/>
                </a:solidFill>
              </a:rPr>
              <a:t>procesul</a:t>
            </a:r>
            <a:r>
              <a:rPr lang="en-GB" sz="1600" i="1" dirty="0">
                <a:solidFill>
                  <a:srgbClr val="002060"/>
                </a:solidFill>
              </a:rPr>
              <a:t> de </a:t>
            </a:r>
            <a:r>
              <a:rPr lang="en-GB" sz="1600" i="1" dirty="0" err="1">
                <a:solidFill>
                  <a:srgbClr val="002060"/>
                </a:solidFill>
              </a:rPr>
              <a:t>luare</a:t>
            </a:r>
            <a:r>
              <a:rPr lang="en-GB" sz="1600" i="1" dirty="0">
                <a:solidFill>
                  <a:srgbClr val="002060"/>
                </a:solidFill>
              </a:rPr>
              <a:t> a </a:t>
            </a:r>
            <a:r>
              <a:rPr lang="en-GB" sz="1600" i="1" dirty="0" err="1">
                <a:solidFill>
                  <a:srgbClr val="002060"/>
                </a:solidFill>
              </a:rPr>
              <a:t>deciziilor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și</a:t>
            </a:r>
            <a:r>
              <a:rPr lang="en-GB" sz="1600" i="1" dirty="0">
                <a:solidFill>
                  <a:srgbClr val="002060"/>
                </a:solidFill>
              </a:rPr>
              <a:t> nu </a:t>
            </a:r>
            <a:r>
              <a:rPr lang="en-GB" sz="1600" i="1" dirty="0" err="1">
                <a:solidFill>
                  <a:srgbClr val="002060"/>
                </a:solidFill>
              </a:rPr>
              <a:t>implică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suficient</a:t>
            </a:r>
            <a:r>
              <a:rPr lang="en-GB" sz="1600" i="1" dirty="0">
                <a:solidFill>
                  <a:srgbClr val="002060"/>
                </a:solidFill>
              </a:rPr>
              <a:t> de </a:t>
            </a:r>
            <a:r>
              <a:rPr lang="en-GB" sz="1600" i="1" dirty="0" err="1">
                <a:solidFill>
                  <a:srgbClr val="002060"/>
                </a:solidFill>
              </a:rPr>
              <a:t>mult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partenerii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sociali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în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elaborarea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și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punerea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în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aplicare</a:t>
            </a:r>
            <a:r>
              <a:rPr lang="en-GB" sz="1600" i="1" dirty="0">
                <a:solidFill>
                  <a:srgbClr val="002060"/>
                </a:solidFill>
              </a:rPr>
              <a:t> a </a:t>
            </a:r>
            <a:r>
              <a:rPr lang="en-GB" sz="1600" i="1" dirty="0" err="1">
                <a:solidFill>
                  <a:srgbClr val="002060"/>
                </a:solidFill>
              </a:rPr>
              <a:t>reformelor</a:t>
            </a:r>
            <a:r>
              <a:rPr lang="en-GB" sz="1600" i="1" dirty="0">
                <a:solidFill>
                  <a:srgbClr val="002060"/>
                </a:solidFill>
              </a:rPr>
              <a:t>. </a:t>
            </a:r>
            <a:r>
              <a:rPr lang="en-GB" sz="1600" i="1" dirty="0" err="1">
                <a:solidFill>
                  <a:srgbClr val="002060"/>
                </a:solidFill>
              </a:rPr>
              <a:t>Discuțiile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privind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modificarea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Legii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dialogului</a:t>
            </a:r>
            <a:r>
              <a:rPr lang="en-GB" sz="1600" i="1" dirty="0">
                <a:solidFill>
                  <a:srgbClr val="002060"/>
                </a:solidFill>
              </a:rPr>
              <a:t> social </a:t>
            </a:r>
            <a:r>
              <a:rPr lang="en-GB" sz="1600" i="1" dirty="0" err="1">
                <a:solidFill>
                  <a:srgbClr val="002060"/>
                </a:solidFill>
              </a:rPr>
              <a:t>și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revizuirea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listei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sectoarelor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economice</a:t>
            </a:r>
            <a:r>
              <a:rPr lang="en-GB" sz="1600" i="1" dirty="0">
                <a:solidFill>
                  <a:srgbClr val="002060"/>
                </a:solidFill>
              </a:rPr>
              <a:t> care </a:t>
            </a:r>
            <a:r>
              <a:rPr lang="en-GB" sz="1600" i="1" dirty="0" err="1">
                <a:solidFill>
                  <a:srgbClr val="002060"/>
                </a:solidFill>
              </a:rPr>
              <a:t>fac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obiectul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dialogului</a:t>
            </a:r>
            <a:r>
              <a:rPr lang="en-GB" sz="1600" i="1" dirty="0">
                <a:solidFill>
                  <a:srgbClr val="002060"/>
                </a:solidFill>
              </a:rPr>
              <a:t> social au </a:t>
            </a:r>
            <a:r>
              <a:rPr lang="en-GB" sz="1600" i="1" dirty="0" err="1">
                <a:solidFill>
                  <a:srgbClr val="002060"/>
                </a:solidFill>
              </a:rPr>
              <a:t>stagnat</a:t>
            </a:r>
            <a:r>
              <a:rPr lang="en-GB" sz="1600" i="1" dirty="0">
                <a:solidFill>
                  <a:srgbClr val="002060"/>
                </a:solidFill>
              </a:rPr>
              <a:t>. </a:t>
            </a:r>
            <a:r>
              <a:rPr lang="en-GB" sz="1600" i="1" dirty="0" err="1">
                <a:solidFill>
                  <a:srgbClr val="002060"/>
                </a:solidFill>
              </a:rPr>
              <a:t>Acțiunile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menite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să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dea</a:t>
            </a:r>
            <a:r>
              <a:rPr lang="en-GB" sz="1600" i="1" dirty="0">
                <a:solidFill>
                  <a:srgbClr val="002060"/>
                </a:solidFill>
              </a:rPr>
              <a:t> curs </a:t>
            </a:r>
            <a:r>
              <a:rPr lang="en-GB" sz="1600" i="1" dirty="0" err="1">
                <a:solidFill>
                  <a:srgbClr val="002060"/>
                </a:solidFill>
              </a:rPr>
              <a:t>recomandărilor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Organizației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Internaționale</a:t>
            </a:r>
            <a:r>
              <a:rPr lang="en-GB" sz="1600" i="1" dirty="0">
                <a:solidFill>
                  <a:srgbClr val="002060"/>
                </a:solidFill>
              </a:rPr>
              <a:t> a </a:t>
            </a:r>
            <a:r>
              <a:rPr lang="en-GB" sz="1600" i="1" dirty="0" err="1">
                <a:solidFill>
                  <a:srgbClr val="002060"/>
                </a:solidFill>
              </a:rPr>
              <a:t>Muncii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prezentate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în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aprilie</a:t>
            </a:r>
            <a:r>
              <a:rPr lang="en-GB" sz="1600" i="1" dirty="0">
                <a:solidFill>
                  <a:srgbClr val="002060"/>
                </a:solidFill>
              </a:rPr>
              <a:t> 2018 sunt </a:t>
            </a:r>
            <a:r>
              <a:rPr lang="en-GB" sz="1600" i="1" dirty="0" err="1">
                <a:solidFill>
                  <a:srgbClr val="002060"/>
                </a:solidFill>
              </a:rPr>
              <a:t>încă</a:t>
            </a:r>
            <a:r>
              <a:rPr lang="en-GB" sz="1600" i="1" dirty="0">
                <a:solidFill>
                  <a:srgbClr val="002060"/>
                </a:solidFill>
              </a:rPr>
              <a:t> </a:t>
            </a:r>
            <a:r>
              <a:rPr lang="en-GB" sz="1600" i="1" dirty="0" err="1">
                <a:solidFill>
                  <a:srgbClr val="002060"/>
                </a:solidFill>
              </a:rPr>
              <a:t>incerte</a:t>
            </a:r>
            <a:r>
              <a:rPr lang="en-GB" sz="1600" i="1" dirty="0">
                <a:solidFill>
                  <a:srgbClr val="002060"/>
                </a:solidFill>
              </a:rPr>
              <a:t>. …. </a:t>
            </a:r>
            <a:r>
              <a:rPr lang="en-GB" sz="1600" b="1" i="1" dirty="0" err="1">
                <a:solidFill>
                  <a:srgbClr val="002060"/>
                </a:solidFill>
              </a:rPr>
              <a:t>Să</a:t>
            </a:r>
            <a:r>
              <a:rPr lang="en-GB" sz="1600" b="1" i="1" dirty="0">
                <a:solidFill>
                  <a:srgbClr val="002060"/>
                </a:solidFill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</a:rPr>
              <a:t>îmbunătățească</a:t>
            </a:r>
            <a:r>
              <a:rPr lang="en-GB" sz="1600" b="1" i="1" dirty="0">
                <a:solidFill>
                  <a:srgbClr val="002060"/>
                </a:solidFill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</a:rPr>
              <a:t>eficacitatea</a:t>
            </a:r>
            <a:r>
              <a:rPr lang="en-GB" sz="1600" b="1" i="1" dirty="0">
                <a:solidFill>
                  <a:srgbClr val="002060"/>
                </a:solidFill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</a:rPr>
              <a:t>și</a:t>
            </a:r>
            <a:r>
              <a:rPr lang="en-GB" sz="1600" b="1" i="1" dirty="0">
                <a:solidFill>
                  <a:srgbClr val="002060"/>
                </a:solidFill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</a:rPr>
              <a:t>calitatea</a:t>
            </a:r>
            <a:r>
              <a:rPr lang="en-GB" sz="1600" b="1" i="1" dirty="0">
                <a:solidFill>
                  <a:srgbClr val="002060"/>
                </a:solidFill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</a:rPr>
              <a:t>administrației</a:t>
            </a:r>
            <a:r>
              <a:rPr lang="en-GB" sz="1600" b="1" i="1" dirty="0">
                <a:solidFill>
                  <a:srgbClr val="002060"/>
                </a:solidFill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</a:rPr>
              <a:t>publice</a:t>
            </a:r>
            <a:r>
              <a:rPr lang="en-GB" sz="1600" b="1" i="1" dirty="0">
                <a:solidFill>
                  <a:srgbClr val="002060"/>
                </a:solidFill>
              </a:rPr>
              <a:t>, precum </a:t>
            </a:r>
            <a:r>
              <a:rPr lang="en-GB" sz="1600" b="1" i="1" dirty="0" err="1">
                <a:solidFill>
                  <a:srgbClr val="002060"/>
                </a:solidFill>
              </a:rPr>
              <a:t>și</a:t>
            </a:r>
            <a:r>
              <a:rPr lang="en-GB" sz="1600" b="1" i="1" dirty="0">
                <a:solidFill>
                  <a:srgbClr val="002060"/>
                </a:solidFill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</a:rPr>
              <a:t>previzibilitatea</a:t>
            </a:r>
            <a:r>
              <a:rPr lang="en-GB" sz="1600" b="1" i="1" dirty="0">
                <a:solidFill>
                  <a:srgbClr val="002060"/>
                </a:solidFill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</a:rPr>
              <a:t>procesului</a:t>
            </a:r>
            <a:r>
              <a:rPr lang="en-GB" sz="1600" b="1" i="1" dirty="0">
                <a:solidFill>
                  <a:srgbClr val="002060"/>
                </a:solidFill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</a:rPr>
              <a:t>decizional</a:t>
            </a:r>
            <a:r>
              <a:rPr lang="en-GB" sz="1600" b="1" i="1" dirty="0">
                <a:solidFill>
                  <a:srgbClr val="002060"/>
                </a:solidFill>
              </a:rPr>
              <a:t>, </a:t>
            </a:r>
            <a:r>
              <a:rPr lang="en-GB" sz="1600" b="1" i="1" dirty="0" err="1">
                <a:solidFill>
                  <a:srgbClr val="002060"/>
                </a:solidFill>
              </a:rPr>
              <a:t>inclusiv</a:t>
            </a:r>
            <a:r>
              <a:rPr lang="en-GB" sz="1600" b="1" i="1" dirty="0">
                <a:solidFill>
                  <a:srgbClr val="002060"/>
                </a:solidFill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</a:rPr>
              <a:t>printr</a:t>
            </a:r>
            <a:r>
              <a:rPr lang="en-GB" sz="1600" b="1" i="1" dirty="0">
                <a:solidFill>
                  <a:srgbClr val="002060"/>
                </a:solidFill>
              </a:rPr>
              <a:t>-o </a:t>
            </a:r>
            <a:r>
              <a:rPr lang="en-GB" sz="1600" b="1" i="1" dirty="0" err="1">
                <a:solidFill>
                  <a:srgbClr val="002060"/>
                </a:solidFill>
              </a:rPr>
              <a:t>implicare</a:t>
            </a:r>
            <a:r>
              <a:rPr lang="en-GB" sz="1600" b="1" i="1" dirty="0">
                <a:solidFill>
                  <a:srgbClr val="002060"/>
                </a:solidFill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</a:rPr>
              <a:t>adecvată</a:t>
            </a:r>
            <a:r>
              <a:rPr lang="en-GB" sz="1600" b="1" i="1" dirty="0">
                <a:solidFill>
                  <a:srgbClr val="002060"/>
                </a:solidFill>
              </a:rPr>
              <a:t> a </a:t>
            </a:r>
            <a:r>
              <a:rPr lang="en-GB" sz="1600" b="1" i="1" dirty="0" err="1">
                <a:solidFill>
                  <a:srgbClr val="002060"/>
                </a:solidFill>
              </a:rPr>
              <a:t>partenerilor</a:t>
            </a:r>
            <a:r>
              <a:rPr lang="en-GB" sz="1600" b="1" i="1" dirty="0">
                <a:solidFill>
                  <a:srgbClr val="002060"/>
                </a:solidFill>
              </a:rPr>
              <a:t> </a:t>
            </a:r>
            <a:r>
              <a:rPr lang="en-GB" sz="1600" b="1" i="1" dirty="0" err="1">
                <a:solidFill>
                  <a:srgbClr val="002060"/>
                </a:solidFill>
              </a:rPr>
              <a:t>sociali</a:t>
            </a:r>
            <a:r>
              <a:rPr lang="en-GB" sz="1600" b="1" i="1" dirty="0">
                <a:solidFill>
                  <a:srgbClr val="002060"/>
                </a:solidFill>
              </a:rPr>
              <a:t>.~</a:t>
            </a:r>
          </a:p>
          <a:p>
            <a:pPr algn="just"/>
            <a:r>
              <a:rPr lang="en-GB" b="1" i="1" dirty="0">
                <a:solidFill>
                  <a:srgbClr val="FF0000"/>
                </a:solidFill>
              </a:rPr>
              <a:t>2019</a:t>
            </a:r>
            <a:r>
              <a:rPr lang="en-GB" sz="1600" b="1" i="1" dirty="0">
                <a:solidFill>
                  <a:srgbClr val="FF0000"/>
                </a:solidFill>
              </a:rPr>
              <a:t> - ~</a:t>
            </a:r>
            <a:r>
              <a:rPr lang="en-GB" sz="1600" b="1" i="1" dirty="0" err="1">
                <a:solidFill>
                  <a:srgbClr val="FF0000"/>
                </a:solidFill>
              </a:rPr>
              <a:t>Să</a:t>
            </a:r>
            <a:r>
              <a:rPr lang="en-GB" sz="1600" b="1" i="1" dirty="0">
                <a:solidFill>
                  <a:srgbClr val="FF0000"/>
                </a:solidFill>
              </a:rPr>
              <a:t> </a:t>
            </a:r>
            <a:r>
              <a:rPr lang="en-GB" sz="1600" b="1" i="1" dirty="0" err="1">
                <a:solidFill>
                  <a:srgbClr val="FF0000"/>
                </a:solidFill>
              </a:rPr>
              <a:t>îmbunătățească</a:t>
            </a:r>
            <a:r>
              <a:rPr lang="en-GB" sz="1600" b="1" i="1" dirty="0">
                <a:solidFill>
                  <a:srgbClr val="FF0000"/>
                </a:solidFill>
              </a:rPr>
              <a:t> </a:t>
            </a:r>
            <a:r>
              <a:rPr lang="en-GB" sz="1600" b="1" i="1" dirty="0" err="1">
                <a:solidFill>
                  <a:srgbClr val="FF0000"/>
                </a:solidFill>
              </a:rPr>
              <a:t>funcționarea</a:t>
            </a:r>
            <a:r>
              <a:rPr lang="en-GB" sz="1600" b="1" i="1" dirty="0">
                <a:solidFill>
                  <a:srgbClr val="FF0000"/>
                </a:solidFill>
              </a:rPr>
              <a:t> </a:t>
            </a:r>
            <a:r>
              <a:rPr lang="en-GB" sz="1600" b="1" i="1" dirty="0" err="1">
                <a:solidFill>
                  <a:srgbClr val="FF0000"/>
                </a:solidFill>
              </a:rPr>
              <a:t>dialogului</a:t>
            </a:r>
            <a:r>
              <a:rPr lang="en-GB" sz="1600" b="1" i="1" dirty="0">
                <a:solidFill>
                  <a:srgbClr val="FF0000"/>
                </a:solidFill>
              </a:rPr>
              <a:t> social.~</a:t>
            </a:r>
          </a:p>
          <a:p>
            <a:pPr algn="just"/>
            <a:r>
              <a:rPr lang="en-GB" b="1" i="1" dirty="0">
                <a:solidFill>
                  <a:srgbClr val="000099"/>
                </a:solidFill>
              </a:rPr>
              <a:t>2018 </a:t>
            </a:r>
            <a:r>
              <a:rPr lang="en-GB" sz="1600" b="1" i="1" dirty="0">
                <a:solidFill>
                  <a:srgbClr val="000099"/>
                </a:solidFill>
              </a:rPr>
              <a:t>- ~</a:t>
            </a:r>
            <a:r>
              <a:rPr lang="en-GB" sz="1600" b="1" i="1" dirty="0" err="1">
                <a:solidFill>
                  <a:srgbClr val="000099"/>
                </a:solidFill>
              </a:rPr>
              <a:t>Să</a:t>
            </a:r>
            <a:r>
              <a:rPr lang="en-GB" sz="1600" b="1" i="1" dirty="0">
                <a:solidFill>
                  <a:srgbClr val="000099"/>
                </a:solidFill>
              </a:rPr>
              <a:t> </a:t>
            </a:r>
            <a:r>
              <a:rPr lang="en-GB" sz="1600" b="1" i="1" dirty="0" err="1">
                <a:solidFill>
                  <a:srgbClr val="000099"/>
                </a:solidFill>
              </a:rPr>
              <a:t>îmbunătățească</a:t>
            </a:r>
            <a:r>
              <a:rPr lang="en-GB" sz="1600" b="1" i="1" dirty="0">
                <a:solidFill>
                  <a:srgbClr val="000099"/>
                </a:solidFill>
              </a:rPr>
              <a:t> </a:t>
            </a:r>
            <a:r>
              <a:rPr lang="en-GB" sz="1600" b="1" i="1" dirty="0" err="1">
                <a:solidFill>
                  <a:srgbClr val="000099"/>
                </a:solidFill>
              </a:rPr>
              <a:t>funcționarea</a:t>
            </a:r>
            <a:r>
              <a:rPr lang="en-GB" sz="1600" b="1" i="1" dirty="0">
                <a:solidFill>
                  <a:srgbClr val="000099"/>
                </a:solidFill>
              </a:rPr>
              <a:t> </a:t>
            </a:r>
            <a:r>
              <a:rPr lang="en-GB" sz="1600" b="1" i="1" dirty="0" err="1">
                <a:solidFill>
                  <a:srgbClr val="000099"/>
                </a:solidFill>
              </a:rPr>
              <a:t>dialogului</a:t>
            </a:r>
            <a:r>
              <a:rPr lang="en-GB" sz="1600" b="1" i="1" dirty="0">
                <a:solidFill>
                  <a:srgbClr val="000099"/>
                </a:solidFill>
              </a:rPr>
              <a:t> social.~</a:t>
            </a:r>
          </a:p>
          <a:p>
            <a:pPr algn="just"/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01952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6725" y="260648"/>
            <a:ext cx="4638674" cy="1024878"/>
          </a:xfrm>
        </p:spPr>
        <p:txBody>
          <a:bodyPr/>
          <a:lstStyle/>
          <a:p>
            <a:r>
              <a:rPr lang="en-US" b="0" dirty="0" err="1"/>
              <a:t>Probleme</a:t>
            </a:r>
            <a:r>
              <a:rPr lang="en-US" b="0" dirty="0"/>
              <a:t> de </a:t>
            </a:r>
            <a:r>
              <a:rPr lang="en-US" b="0" dirty="0" err="1"/>
              <a:t>solutionat</a:t>
            </a:r>
            <a:endParaRPr lang="en-US" dirty="0"/>
          </a:p>
        </p:txBody>
      </p:sp>
      <p:graphicFrame>
        <p:nvGraphicFramePr>
          <p:cNvPr id="10" name="Content Placeholder 3" descr="list smart graphic design">
            <a:extLst>
              <a:ext uri="{FF2B5EF4-FFF2-40B4-BE49-F238E27FC236}">
                <a16:creationId xmlns:a16="http://schemas.microsoft.com/office/drawing/2014/main" id="{D1AC5E11-1154-464F-B56E-523DE54E5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685778"/>
              </p:ext>
            </p:extLst>
          </p:nvPr>
        </p:nvGraphicFramePr>
        <p:xfrm>
          <a:off x="539552" y="1772816"/>
          <a:ext cx="81472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D3F0-7AC4-4012-8A88-BD85CCD05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6725" y="260648"/>
            <a:ext cx="4638674" cy="1024878"/>
          </a:xfrm>
        </p:spPr>
        <p:txBody>
          <a:bodyPr/>
          <a:lstStyle/>
          <a:p>
            <a:r>
              <a:rPr lang="en-US" b="0" dirty="0" err="1"/>
              <a:t>Probleme</a:t>
            </a:r>
            <a:r>
              <a:rPr lang="en-US" b="0" dirty="0"/>
              <a:t> de </a:t>
            </a:r>
            <a:r>
              <a:rPr lang="en-US" b="0" dirty="0" err="1"/>
              <a:t>solutionat</a:t>
            </a:r>
            <a:endParaRPr lang="en-US" dirty="0"/>
          </a:p>
        </p:txBody>
      </p:sp>
      <p:graphicFrame>
        <p:nvGraphicFramePr>
          <p:cNvPr id="10" name="Content Placeholder 3" descr="list smart graphic design">
            <a:extLst>
              <a:ext uri="{FF2B5EF4-FFF2-40B4-BE49-F238E27FC236}">
                <a16:creationId xmlns:a16="http://schemas.microsoft.com/office/drawing/2014/main" id="{D1AC5E11-1154-464F-B56E-523DE54E5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640171"/>
              </p:ext>
            </p:extLst>
          </p:nvPr>
        </p:nvGraphicFramePr>
        <p:xfrm>
          <a:off x="539552" y="1700808"/>
          <a:ext cx="81472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D3F0-7AC4-4012-8A88-BD85CCD05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5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D99F60-844C-4E9F-A634-60E5F8CA5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204" y="3859848"/>
            <a:ext cx="1676399" cy="710211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14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NR MEMBRII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304.842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197CB-0E22-405A-8670-8ADC908AEF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219" y="4750376"/>
            <a:ext cx="1676399" cy="1126896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GB" dirty="0"/>
          </a:p>
          <a:p>
            <a:pPr algn="ctr"/>
            <a:r>
              <a:rPr lang="en-GB" dirty="0"/>
              <a:t>14 FEDERATII MEMBRE</a:t>
            </a:r>
          </a:p>
          <a:p>
            <a:pPr algn="ctr"/>
            <a:r>
              <a:rPr lang="en-GB" dirty="0"/>
              <a:t>40 UNIUNI JUDETENE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06DA7-8B10-4531-8F1D-101573BB76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5696" y="3861048"/>
            <a:ext cx="1731725" cy="710212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NR MEMBRII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259.428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82AC3-FC51-41C6-8F5A-97F956B47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940" y="4750376"/>
            <a:ext cx="1714458" cy="1126896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GB" dirty="0"/>
          </a:p>
          <a:p>
            <a:pPr algn="ctr"/>
            <a:r>
              <a:rPr lang="en-GB" dirty="0"/>
              <a:t>29 FEDERATII MEMBRE</a:t>
            </a:r>
          </a:p>
          <a:p>
            <a:pPr algn="ctr"/>
            <a:r>
              <a:rPr lang="en-GB" dirty="0"/>
              <a:t>42 FILIALE JUDETENE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033B71-948E-4B27-9333-B892C306F3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5693" y="3866980"/>
            <a:ext cx="1770873" cy="714148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NR MEMBRII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258.099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3678ED-3508-4727-8F46-0EC3B2C73C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4218" y="4750376"/>
            <a:ext cx="1802348" cy="1126896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GB" dirty="0"/>
          </a:p>
          <a:p>
            <a:pPr algn="ctr"/>
            <a:r>
              <a:rPr lang="en-GB" dirty="0"/>
              <a:t>39 FEDERATII MEMBRE</a:t>
            </a:r>
          </a:p>
          <a:p>
            <a:pPr algn="ctr"/>
            <a:r>
              <a:rPr lang="en-GB" dirty="0"/>
              <a:t>42 UNIUNI TERITORIALE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03A6D-5A4C-4F94-B014-771B39DE7B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49034" y="3839066"/>
            <a:ext cx="1731726" cy="742062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NR MEMBRII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254. 280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2B6659-95E4-4B26-B522-B4F59258A8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33646" y="4750376"/>
            <a:ext cx="1731726" cy="1126896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GB" dirty="0"/>
          </a:p>
          <a:p>
            <a:pPr algn="ctr"/>
            <a:r>
              <a:rPr lang="en-GB" dirty="0"/>
              <a:t>29 DE FEDERATII</a:t>
            </a:r>
          </a:p>
          <a:p>
            <a:pPr algn="ctr"/>
            <a:r>
              <a:rPr lang="en-GB" dirty="0"/>
              <a:t>33 FILIALE JUDETENE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F6E83D1-102D-44D7-85FA-BC9856E5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0166"/>
            <a:ext cx="5400600" cy="1350286"/>
          </a:xfrm>
        </p:spPr>
        <p:txBody>
          <a:bodyPr/>
          <a:lstStyle/>
          <a:p>
            <a:r>
              <a:rPr lang="en-GB" sz="3200" dirty="0" err="1"/>
              <a:t>Confederatii</a:t>
            </a:r>
            <a:r>
              <a:rPr lang="en-GB" sz="3200" dirty="0"/>
              <a:t> </a:t>
            </a:r>
            <a:r>
              <a:rPr lang="en-GB" sz="3200" dirty="0" err="1"/>
              <a:t>sindicale</a:t>
            </a:r>
            <a:r>
              <a:rPr lang="en-GB" sz="3200" dirty="0"/>
              <a:t> </a:t>
            </a:r>
            <a:r>
              <a:rPr lang="en-GB" sz="3200" dirty="0" err="1"/>
              <a:t>reprezentative</a:t>
            </a:r>
            <a:r>
              <a:rPr lang="en-GB" sz="3200" dirty="0"/>
              <a:t> la </a:t>
            </a:r>
            <a:r>
              <a:rPr lang="en-GB" sz="3200" dirty="0" err="1"/>
              <a:t>nivel</a:t>
            </a:r>
            <a:r>
              <a:rPr lang="en-GB" sz="3200" dirty="0"/>
              <a:t> national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DBAB3C2-5656-4464-AA8A-61F43F0B96C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140A8D-060A-4033-9815-940F296FB8CA}"/>
              </a:ext>
            </a:extLst>
          </p:cNvPr>
          <p:cNvSpPr/>
          <p:nvPr/>
        </p:nvSpPr>
        <p:spPr>
          <a:xfrm>
            <a:off x="5580112" y="2271334"/>
            <a:ext cx="1710167" cy="14187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/>
              <a:t>CSDR</a:t>
            </a:r>
          </a:p>
          <a:p>
            <a:pPr algn="ctr"/>
            <a:r>
              <a:rPr lang="nn-NO" sz="1350" dirty="0">
                <a:solidFill>
                  <a:schemeClr val="tx1"/>
                </a:solidFill>
                <a:latin typeface="Arial Nova" panose="020B0504020202020204" pitchFamily="34" charset="0"/>
              </a:rPr>
              <a:t>SC nr. 8/FED/06.11.2020</a:t>
            </a:r>
            <a:endParaRPr lang="en-GB" sz="1350" b="1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705847-BA03-427C-962B-004D64C7B92C}"/>
              </a:ext>
            </a:extLst>
          </p:cNvPr>
          <p:cNvSpPr/>
          <p:nvPr/>
        </p:nvSpPr>
        <p:spPr>
          <a:xfrm>
            <a:off x="5554838" y="3829198"/>
            <a:ext cx="1702565" cy="74206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b="1" dirty="0"/>
              <a:t>NR MEMBRII  262.663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6DAA22-1C18-46F5-ADEF-9D003AA3C52B}"/>
              </a:ext>
            </a:extLst>
          </p:cNvPr>
          <p:cNvSpPr/>
          <p:nvPr/>
        </p:nvSpPr>
        <p:spPr>
          <a:xfrm>
            <a:off x="5512253" y="4750376"/>
            <a:ext cx="1702565" cy="1126896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20 FEDERATII MEMBRE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42 UNIUNI JUDETENE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FF5072-F5DF-4B2C-8B34-C03B28E50275}"/>
              </a:ext>
            </a:extLst>
          </p:cNvPr>
          <p:cNvSpPr/>
          <p:nvPr/>
        </p:nvSpPr>
        <p:spPr>
          <a:xfrm>
            <a:off x="35496" y="2276872"/>
            <a:ext cx="1731817" cy="144991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/>
              <a:t>CNSLR FRATIA</a:t>
            </a:r>
          </a:p>
          <a:p>
            <a:pPr algn="ctr"/>
            <a:r>
              <a:rPr lang="en-GB" sz="1350" dirty="0">
                <a:solidFill>
                  <a:schemeClr val="bg1"/>
                </a:solidFill>
              </a:rPr>
              <a:t>SC nr. 2RZ/15.05.2020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D8DACB-5BDF-4DE8-8D38-886040C5F5A3}"/>
              </a:ext>
            </a:extLst>
          </p:cNvPr>
          <p:cNvSpPr/>
          <p:nvPr/>
        </p:nvSpPr>
        <p:spPr>
          <a:xfrm>
            <a:off x="7380312" y="2271334"/>
            <a:ext cx="1750417" cy="14187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CSN MERIDIAN </a:t>
            </a:r>
          </a:p>
          <a:p>
            <a:pPr algn="ctr"/>
            <a:r>
              <a:rPr lang="en-GB" sz="1350" dirty="0"/>
              <a:t>– SC nr. 3RZ/04.03.2020</a:t>
            </a:r>
          </a:p>
          <a:p>
            <a:pPr algn="ctr"/>
            <a:endParaRPr lang="en-GB" sz="135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83B950-483B-4F86-85F6-74B0794D62F1}"/>
              </a:ext>
            </a:extLst>
          </p:cNvPr>
          <p:cNvSpPr/>
          <p:nvPr/>
        </p:nvSpPr>
        <p:spPr>
          <a:xfrm>
            <a:off x="1835696" y="2276872"/>
            <a:ext cx="1731725" cy="1449911"/>
          </a:xfrm>
          <a:prstGeom prst="rect">
            <a:avLst/>
          </a:prstGeom>
          <a:solidFill>
            <a:srgbClr val="DEA9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/>
              <a:t>BNS</a:t>
            </a:r>
            <a:r>
              <a:rPr lang="en-GB" sz="1350" dirty="0"/>
              <a:t> </a:t>
            </a:r>
          </a:p>
          <a:p>
            <a:pPr algn="ctr"/>
            <a:r>
              <a:rPr lang="en-GB" sz="1350" dirty="0"/>
              <a:t>- SC nr. 12PJ/28.10.2019</a:t>
            </a:r>
          </a:p>
          <a:p>
            <a:pPr algn="ctr"/>
            <a:endParaRPr lang="en-GB" sz="135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5D2A4E-1EB8-4E99-A4A2-3A5592B4D4A5}"/>
              </a:ext>
            </a:extLst>
          </p:cNvPr>
          <p:cNvSpPr/>
          <p:nvPr/>
        </p:nvSpPr>
        <p:spPr>
          <a:xfrm>
            <a:off x="3635896" y="2276872"/>
            <a:ext cx="1787330" cy="144991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CNS CARTEL ALFA</a:t>
            </a:r>
          </a:p>
          <a:p>
            <a:pPr algn="ctr"/>
            <a:r>
              <a:rPr lang="en-GB" sz="1500" dirty="0"/>
              <a:t>SC nr. 2654/03.12.2019</a:t>
            </a:r>
          </a:p>
          <a:p>
            <a:pPr algn="ctr"/>
            <a:endParaRPr lang="en-GB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82D9C5-7500-41A6-8F76-4C8969192C80}"/>
              </a:ext>
            </a:extLst>
          </p:cNvPr>
          <p:cNvSpPr/>
          <p:nvPr/>
        </p:nvSpPr>
        <p:spPr>
          <a:xfrm>
            <a:off x="5586412" y="6470179"/>
            <a:ext cx="3100388" cy="21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mmuncii.gov.ro,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</p:spTree>
    <p:extLst>
      <p:ext uri="{BB962C8B-B14F-4D97-AF65-F5344CB8AC3E}">
        <p14:creationId xmlns:p14="http://schemas.microsoft.com/office/powerpoint/2010/main" val="91603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D99F60-844C-4E9F-A634-60E5F8CA5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33" y="3870036"/>
            <a:ext cx="1760918" cy="859558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en-GB" sz="900" dirty="0"/>
          </a:p>
          <a:p>
            <a:pPr algn="ctr">
              <a:spcBef>
                <a:spcPts val="0"/>
              </a:spcBef>
            </a:pPr>
            <a:r>
              <a:rPr lang="en-GB" dirty="0"/>
              <a:t>NR MEMBRII </a:t>
            </a:r>
          </a:p>
          <a:p>
            <a:pPr algn="ctr">
              <a:spcBef>
                <a:spcPts val="0"/>
              </a:spcBef>
            </a:pPr>
            <a:r>
              <a:rPr lang="en-GB" dirty="0"/>
              <a:t>326.445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197CB-0E22-405A-8670-8ADC908AEF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289" y="4922107"/>
            <a:ext cx="1737208" cy="1099181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en-GB" sz="6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500" dirty="0"/>
              <a:t>12 FEDERATII MEMBRE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15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1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500" dirty="0"/>
              <a:t>30 STRUCTURI TERITORIALE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06DA7-8B10-4531-8F1D-101573BB76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37765" y="3860800"/>
            <a:ext cx="1737927" cy="868794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en-GB" sz="825" dirty="0"/>
          </a:p>
          <a:p>
            <a:pPr algn="ctr">
              <a:spcBef>
                <a:spcPts val="0"/>
              </a:spcBef>
            </a:pPr>
            <a:r>
              <a:rPr lang="en-GB" dirty="0"/>
              <a:t>NR MEMBRII </a:t>
            </a:r>
          </a:p>
          <a:p>
            <a:pPr algn="ctr">
              <a:spcBef>
                <a:spcPts val="0"/>
              </a:spcBef>
            </a:pPr>
            <a:r>
              <a:rPr lang="en-GB" dirty="0"/>
              <a:t>372.281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82AC3-FC51-41C6-8F5A-97F956B47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140" y="4908192"/>
            <a:ext cx="1714458" cy="1113096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500" dirty="0"/>
              <a:t>29 ORGANIZATII  MEMBRE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15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500" dirty="0"/>
              <a:t>--- FILIALE JUDETENE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033B71-948E-4B27-9333-B892C306F3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8306" y="3879613"/>
            <a:ext cx="1808936" cy="845532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en-GB" sz="825" dirty="0"/>
          </a:p>
          <a:p>
            <a:pPr algn="ctr">
              <a:spcBef>
                <a:spcPts val="0"/>
              </a:spcBef>
            </a:pPr>
            <a:r>
              <a:rPr lang="en-GB" dirty="0"/>
              <a:t>NR MEMBRII </a:t>
            </a:r>
          </a:p>
          <a:p>
            <a:pPr algn="ctr">
              <a:spcBef>
                <a:spcPts val="0"/>
              </a:spcBef>
            </a:pPr>
            <a:r>
              <a:rPr lang="en-GB" dirty="0"/>
              <a:t>262.519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3678ED-3508-4727-8F46-0EC3B2C73C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9914" y="4915118"/>
            <a:ext cx="1745720" cy="1106169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n-GB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6 ORGANIZATII MEMBRE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11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27 UNIUNI TERITORIALE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03A6D-5A4C-4F94-B014-771B39DE7B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85428" y="3879613"/>
            <a:ext cx="1658448" cy="845532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en-GB" sz="900" dirty="0"/>
          </a:p>
          <a:p>
            <a:pPr algn="ctr">
              <a:spcBef>
                <a:spcPts val="0"/>
              </a:spcBef>
            </a:pPr>
            <a:r>
              <a:rPr lang="en-GB" dirty="0"/>
              <a:t>NR MEMBRII </a:t>
            </a:r>
          </a:p>
          <a:p>
            <a:pPr algn="ctr">
              <a:spcBef>
                <a:spcPts val="0"/>
              </a:spcBef>
            </a:pPr>
            <a:r>
              <a:rPr lang="en-GB" dirty="0"/>
              <a:t>---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2B6659-95E4-4B26-B522-B4F59258A8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85427" y="4907505"/>
            <a:ext cx="1671283" cy="1113782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en-GB" sz="105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---- DE FEDERATII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GB" sz="10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---- FILIALE JUDETENE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F6E83D1-102D-44D7-85FA-BC9856E5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88" y="373548"/>
            <a:ext cx="5215139" cy="1449910"/>
          </a:xfrm>
        </p:spPr>
        <p:txBody>
          <a:bodyPr/>
          <a:lstStyle/>
          <a:p>
            <a:r>
              <a:rPr lang="en-GB" sz="3200" dirty="0" err="1"/>
              <a:t>Confederatii</a:t>
            </a:r>
            <a:r>
              <a:rPr lang="en-GB" sz="3200" dirty="0"/>
              <a:t> </a:t>
            </a:r>
            <a:r>
              <a:rPr lang="en-GB" sz="3200" dirty="0" err="1"/>
              <a:t>patronale</a:t>
            </a:r>
            <a:r>
              <a:rPr lang="en-GB" sz="3200" dirty="0"/>
              <a:t> </a:t>
            </a:r>
            <a:r>
              <a:rPr lang="en-GB" sz="3200" dirty="0" err="1"/>
              <a:t>reprezentative</a:t>
            </a:r>
            <a:r>
              <a:rPr lang="en-GB" sz="3200" dirty="0"/>
              <a:t> la </a:t>
            </a:r>
            <a:r>
              <a:rPr lang="en-GB" sz="3200" dirty="0" err="1"/>
              <a:t>nivel</a:t>
            </a:r>
            <a:r>
              <a:rPr lang="en-GB" sz="3200" dirty="0"/>
              <a:t> national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DBAB3C2-5656-4464-AA8A-61F43F0B96C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140A8D-060A-4033-9815-940F296FB8CA}"/>
              </a:ext>
            </a:extLst>
          </p:cNvPr>
          <p:cNvSpPr/>
          <p:nvPr/>
        </p:nvSpPr>
        <p:spPr>
          <a:xfrm>
            <a:off x="5598137" y="2226280"/>
            <a:ext cx="1710167" cy="14693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/>
              <a:t>CONPIROM</a:t>
            </a:r>
          </a:p>
          <a:p>
            <a:pPr algn="ctr"/>
            <a:r>
              <a:rPr lang="nn-NO" sz="1350" dirty="0">
                <a:solidFill>
                  <a:schemeClr val="bg1"/>
                </a:solidFill>
                <a:latin typeface="Arial Nova" panose="020B0504020202020204" pitchFamily="34" charset="0"/>
              </a:rPr>
              <a:t>SC nr. 1REP/12.03.2019</a:t>
            </a:r>
            <a:endParaRPr lang="en-GB" sz="135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705847-BA03-427C-962B-004D64C7B92C}"/>
              </a:ext>
            </a:extLst>
          </p:cNvPr>
          <p:cNvSpPr/>
          <p:nvPr/>
        </p:nvSpPr>
        <p:spPr>
          <a:xfrm>
            <a:off x="5649856" y="3879613"/>
            <a:ext cx="1658447" cy="84553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b="1" dirty="0"/>
              <a:t>NR MEMBRII  324.906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6DAA22-1C18-46F5-ADEF-9D003AA3C52B}"/>
              </a:ext>
            </a:extLst>
          </p:cNvPr>
          <p:cNvSpPr/>
          <p:nvPr/>
        </p:nvSpPr>
        <p:spPr>
          <a:xfrm>
            <a:off x="5649856" y="4886723"/>
            <a:ext cx="1606577" cy="1134564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16 ORGANIZATII MEMBRE</a:t>
            </a:r>
          </a:p>
          <a:p>
            <a:pPr algn="ctr"/>
            <a:endParaRPr lang="en-GB" sz="1100" dirty="0"/>
          </a:p>
          <a:p>
            <a:pPr algn="ctr"/>
            <a:r>
              <a:rPr lang="en-GB" sz="1400" dirty="0"/>
              <a:t>25 UNIUNI TERITORIALE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FF5072-F5DF-4B2C-8B34-C03B28E50275}"/>
              </a:ext>
            </a:extLst>
          </p:cNvPr>
          <p:cNvSpPr/>
          <p:nvPr/>
        </p:nvSpPr>
        <p:spPr>
          <a:xfrm>
            <a:off x="103879" y="2209908"/>
            <a:ext cx="1769265" cy="14900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25" b="1" dirty="0"/>
              <a:t>CONCORDIA</a:t>
            </a:r>
          </a:p>
          <a:p>
            <a:pPr algn="ctr"/>
            <a:r>
              <a:rPr lang="en-GB" sz="1350" dirty="0">
                <a:solidFill>
                  <a:schemeClr val="bg1"/>
                </a:solidFill>
              </a:rPr>
              <a:t>SC nr. 2RZ/09.09.2021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D8DACB-5BDF-4DE8-8D38-886040C5F5A3}"/>
              </a:ext>
            </a:extLst>
          </p:cNvPr>
          <p:cNvSpPr/>
          <p:nvPr/>
        </p:nvSpPr>
        <p:spPr>
          <a:xfrm>
            <a:off x="7358087" y="2226280"/>
            <a:ext cx="1750417" cy="1490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UGIR</a:t>
            </a:r>
          </a:p>
          <a:p>
            <a:pPr algn="ctr"/>
            <a:r>
              <a:rPr lang="en-GB" sz="1350" dirty="0"/>
              <a:t>SC 6RZ/06.06.2018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83B950-483B-4F86-85F6-74B0794D62F1}"/>
              </a:ext>
            </a:extLst>
          </p:cNvPr>
          <p:cNvSpPr/>
          <p:nvPr/>
        </p:nvSpPr>
        <p:spPr>
          <a:xfrm>
            <a:off x="1907704" y="2209908"/>
            <a:ext cx="1787330" cy="14900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/>
              <a:t>CNIPMMR</a:t>
            </a:r>
            <a:endParaRPr lang="en-GB" sz="1350" dirty="0"/>
          </a:p>
          <a:p>
            <a:pPr algn="ctr"/>
            <a:r>
              <a:rPr lang="en-GB" sz="1350" dirty="0"/>
              <a:t>- </a:t>
            </a:r>
            <a:r>
              <a:rPr lang="nn-NO" sz="1350" dirty="0"/>
              <a:t>SC nr. 9/RZ/14.09.2020</a:t>
            </a:r>
            <a:endParaRPr lang="en-GB" sz="135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5D2A4E-1EB8-4E99-A4A2-3A5592B4D4A5}"/>
              </a:ext>
            </a:extLst>
          </p:cNvPr>
          <p:cNvSpPr/>
          <p:nvPr/>
        </p:nvSpPr>
        <p:spPr>
          <a:xfrm>
            <a:off x="3779912" y="2209907"/>
            <a:ext cx="1787330" cy="1507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PATRONATUL NATIONAL ROMAN</a:t>
            </a:r>
          </a:p>
          <a:p>
            <a:pPr algn="ctr"/>
            <a:r>
              <a:rPr lang="en-GB" sz="1500" dirty="0"/>
              <a:t>SC nr. 7\14.06.2018</a:t>
            </a:r>
            <a:endParaRPr lang="en-GB" sz="13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F0B479-9968-4B3F-8D0E-64B65563EF4C}"/>
              </a:ext>
            </a:extLst>
          </p:cNvPr>
          <p:cNvSpPr/>
          <p:nvPr/>
        </p:nvSpPr>
        <p:spPr>
          <a:xfrm>
            <a:off x="5586412" y="6376626"/>
            <a:ext cx="3100388" cy="21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mmuncii.gov.ro,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</p:spTree>
    <p:extLst>
      <p:ext uri="{BB962C8B-B14F-4D97-AF65-F5344CB8AC3E}">
        <p14:creationId xmlns:p14="http://schemas.microsoft.com/office/powerpoint/2010/main" val="232067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426082"/>
            <a:ext cx="5329411" cy="1130709"/>
          </a:xfrm>
        </p:spPr>
        <p:txBody>
          <a:bodyPr/>
          <a:lstStyle/>
          <a:p>
            <a:r>
              <a:rPr lang="en-US" sz="3200" dirty="0" err="1"/>
              <a:t>Organizatii</a:t>
            </a:r>
            <a:r>
              <a:rPr lang="en-US" sz="3200" dirty="0"/>
              <a:t> </a:t>
            </a:r>
            <a:r>
              <a:rPr lang="en-US" sz="3200" dirty="0" err="1"/>
              <a:t>reprezentative</a:t>
            </a:r>
            <a:r>
              <a:rPr lang="en-US" sz="3200" dirty="0"/>
              <a:t> la </a:t>
            </a:r>
            <a:r>
              <a:rPr lang="en-US" sz="3200" dirty="0" err="1"/>
              <a:t>nivel</a:t>
            </a:r>
            <a:r>
              <a:rPr lang="en-US" sz="3200" dirty="0"/>
              <a:t> sectorial*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40447-BBDA-4C18-B81B-B5DA1D4FA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Content Placeholder 3" descr="list smart graphic design">
            <a:extLst>
              <a:ext uri="{FF2B5EF4-FFF2-40B4-BE49-F238E27FC236}">
                <a16:creationId xmlns:a16="http://schemas.microsoft.com/office/drawing/2014/main" id="{598C553F-4143-4A91-9E18-950B2D919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718626"/>
              </p:ext>
            </p:extLst>
          </p:nvPr>
        </p:nvGraphicFramePr>
        <p:xfrm>
          <a:off x="609600" y="1628801"/>
          <a:ext cx="8282880" cy="480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5910B32-5F36-41D1-9AEB-20F077725F1A}"/>
              </a:ext>
            </a:extLst>
          </p:cNvPr>
          <p:cNvSpPr/>
          <p:nvPr/>
        </p:nvSpPr>
        <p:spPr>
          <a:xfrm>
            <a:off x="5586412" y="6376626"/>
            <a:ext cx="3100388" cy="21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mmuncii.gov.ro,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944F8-10A9-4F95-A0DD-6CDD15FFB302}"/>
              </a:ext>
            </a:extLst>
          </p:cNvPr>
          <p:cNvSpPr txBox="1"/>
          <p:nvPr/>
        </p:nvSpPr>
        <p:spPr>
          <a:xfrm>
            <a:off x="6904780" y="802243"/>
            <a:ext cx="2051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rgbClr val="FF0000"/>
                </a:solidFill>
              </a:rPr>
              <a:t>* Conform HG 1260 /2011 – total 30 </a:t>
            </a:r>
            <a:r>
              <a:rPr lang="en-GB" sz="1100" i="1" dirty="0" err="1">
                <a:solidFill>
                  <a:srgbClr val="FF0000"/>
                </a:solidFill>
              </a:rPr>
              <a:t>sectoare</a:t>
            </a:r>
            <a:r>
              <a:rPr lang="en-GB" sz="1100" i="1" dirty="0">
                <a:solidFill>
                  <a:srgbClr val="FF0000"/>
                </a:solidFill>
              </a:rPr>
              <a:t> de </a:t>
            </a:r>
            <a:r>
              <a:rPr lang="en-GB" sz="1100" i="1" dirty="0" err="1">
                <a:solidFill>
                  <a:srgbClr val="FF0000"/>
                </a:solidFill>
              </a:rPr>
              <a:t>activitate</a:t>
            </a:r>
            <a:r>
              <a:rPr lang="en-GB" sz="1100" i="1" dirty="0">
                <a:solidFill>
                  <a:srgbClr val="FF0000"/>
                </a:solidFill>
              </a:rPr>
              <a:t>.</a:t>
            </a:r>
            <a:endParaRPr lang="en-GB" sz="11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426082"/>
            <a:ext cx="5329411" cy="1130709"/>
          </a:xfrm>
        </p:spPr>
        <p:txBody>
          <a:bodyPr/>
          <a:lstStyle/>
          <a:p>
            <a:r>
              <a:rPr lang="en-US" sz="3200" dirty="0" err="1"/>
              <a:t>Organizatii</a:t>
            </a:r>
            <a:r>
              <a:rPr lang="en-US" sz="3200" dirty="0"/>
              <a:t> </a:t>
            </a:r>
            <a:r>
              <a:rPr lang="en-US" sz="3200" dirty="0" err="1"/>
              <a:t>reprezentative</a:t>
            </a:r>
            <a:r>
              <a:rPr lang="en-US" sz="3200" dirty="0"/>
              <a:t> la </a:t>
            </a:r>
            <a:r>
              <a:rPr lang="en-US" sz="3200" dirty="0" err="1"/>
              <a:t>nivel</a:t>
            </a:r>
            <a:r>
              <a:rPr lang="en-US" sz="3200" dirty="0"/>
              <a:t> sectorial*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40447-BBDA-4C18-B81B-B5DA1D4FA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Content Placeholder 3" descr="list smart graphic design">
            <a:extLst>
              <a:ext uri="{FF2B5EF4-FFF2-40B4-BE49-F238E27FC236}">
                <a16:creationId xmlns:a16="http://schemas.microsoft.com/office/drawing/2014/main" id="{598C553F-4143-4A91-9E18-950B2D919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259630"/>
              </p:ext>
            </p:extLst>
          </p:nvPr>
        </p:nvGraphicFramePr>
        <p:xfrm>
          <a:off x="395536" y="1556791"/>
          <a:ext cx="8496944" cy="512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6107E4-6FFF-4B6C-9755-7FF715D07888}"/>
              </a:ext>
            </a:extLst>
          </p:cNvPr>
          <p:cNvSpPr txBox="1"/>
          <p:nvPr/>
        </p:nvSpPr>
        <p:spPr>
          <a:xfrm>
            <a:off x="6904780" y="802243"/>
            <a:ext cx="2051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rgbClr val="FF0000"/>
                </a:solidFill>
              </a:rPr>
              <a:t>* Conform HG 1260 /2011 – total 30 </a:t>
            </a:r>
            <a:r>
              <a:rPr lang="en-GB" sz="1100" i="1" dirty="0" err="1">
                <a:solidFill>
                  <a:srgbClr val="FF0000"/>
                </a:solidFill>
              </a:rPr>
              <a:t>sectoare</a:t>
            </a:r>
            <a:r>
              <a:rPr lang="en-GB" sz="1100" i="1" dirty="0">
                <a:solidFill>
                  <a:srgbClr val="FF0000"/>
                </a:solidFill>
              </a:rPr>
              <a:t> de </a:t>
            </a:r>
            <a:r>
              <a:rPr lang="en-GB" sz="1100" i="1" dirty="0" err="1">
                <a:solidFill>
                  <a:srgbClr val="FF0000"/>
                </a:solidFill>
              </a:rPr>
              <a:t>activitate</a:t>
            </a:r>
            <a:r>
              <a:rPr lang="en-GB" sz="1100" i="1" dirty="0">
                <a:solidFill>
                  <a:srgbClr val="FF0000"/>
                </a:solidFill>
              </a:rPr>
              <a:t>.</a:t>
            </a:r>
            <a:endParaRPr lang="en-GB" sz="11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8B26-B4AD-4DB9-86DD-91ADFDCA4262}"/>
              </a:ext>
            </a:extLst>
          </p:cNvPr>
          <p:cNvSpPr/>
          <p:nvPr/>
        </p:nvSpPr>
        <p:spPr>
          <a:xfrm>
            <a:off x="5586412" y="6576978"/>
            <a:ext cx="3100388" cy="21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mmuncii.gov.ro,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</p:spTree>
    <p:extLst>
      <p:ext uri="{BB962C8B-B14F-4D97-AF65-F5344CB8AC3E}">
        <p14:creationId xmlns:p14="http://schemas.microsoft.com/office/powerpoint/2010/main" val="123520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426082"/>
            <a:ext cx="5329411" cy="1130709"/>
          </a:xfrm>
        </p:spPr>
        <p:txBody>
          <a:bodyPr/>
          <a:lstStyle/>
          <a:p>
            <a:r>
              <a:rPr lang="en-US" sz="3200" dirty="0" err="1"/>
              <a:t>Organizatii</a:t>
            </a:r>
            <a:r>
              <a:rPr lang="en-US" sz="3200" dirty="0"/>
              <a:t> </a:t>
            </a:r>
            <a:r>
              <a:rPr lang="en-US" sz="3200" dirty="0" err="1"/>
              <a:t>reprezentative</a:t>
            </a:r>
            <a:r>
              <a:rPr lang="en-US" sz="3200" dirty="0"/>
              <a:t> la </a:t>
            </a:r>
            <a:r>
              <a:rPr lang="en-US" sz="3200" dirty="0" err="1"/>
              <a:t>nivel</a:t>
            </a:r>
            <a:r>
              <a:rPr lang="en-US" sz="3200" dirty="0"/>
              <a:t> sectorial*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40447-BBDA-4C18-B81B-B5DA1D4FA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Content Placeholder 3" descr="list smart graphic design">
            <a:extLst>
              <a:ext uri="{FF2B5EF4-FFF2-40B4-BE49-F238E27FC236}">
                <a16:creationId xmlns:a16="http://schemas.microsoft.com/office/drawing/2014/main" id="{598C553F-4143-4A91-9E18-950B2D919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318427"/>
              </p:ext>
            </p:extLst>
          </p:nvPr>
        </p:nvGraphicFramePr>
        <p:xfrm>
          <a:off x="395536" y="1556791"/>
          <a:ext cx="8496944" cy="396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9A1CD88-7E0D-46E7-9C49-EEBED5F5DB1E}"/>
              </a:ext>
            </a:extLst>
          </p:cNvPr>
          <p:cNvSpPr/>
          <p:nvPr/>
        </p:nvSpPr>
        <p:spPr>
          <a:xfrm>
            <a:off x="5586412" y="6376626"/>
            <a:ext cx="3100388" cy="21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mmuncii.gov.ro,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3C0E2B-614B-4D5F-8D70-8531B96B6641}"/>
              </a:ext>
            </a:extLst>
          </p:cNvPr>
          <p:cNvSpPr txBox="1"/>
          <p:nvPr/>
        </p:nvSpPr>
        <p:spPr>
          <a:xfrm>
            <a:off x="6904780" y="802243"/>
            <a:ext cx="2051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rgbClr val="FF0000"/>
                </a:solidFill>
              </a:rPr>
              <a:t>* Conform HG 1260 /2011 – total 30 </a:t>
            </a:r>
            <a:r>
              <a:rPr lang="en-GB" sz="1100" i="1" dirty="0" err="1">
                <a:solidFill>
                  <a:srgbClr val="FF0000"/>
                </a:solidFill>
              </a:rPr>
              <a:t>sectoare</a:t>
            </a:r>
            <a:r>
              <a:rPr lang="en-GB" sz="1100" i="1" dirty="0">
                <a:solidFill>
                  <a:srgbClr val="FF0000"/>
                </a:solidFill>
              </a:rPr>
              <a:t> de </a:t>
            </a:r>
            <a:r>
              <a:rPr lang="en-GB" sz="1100" i="1" dirty="0" err="1">
                <a:solidFill>
                  <a:srgbClr val="FF0000"/>
                </a:solidFill>
              </a:rPr>
              <a:t>activitate</a:t>
            </a:r>
            <a:r>
              <a:rPr lang="en-GB" sz="1100" i="1" dirty="0">
                <a:solidFill>
                  <a:srgbClr val="FF0000"/>
                </a:solidFill>
              </a:rPr>
              <a:t>.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232995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426082"/>
            <a:ext cx="5329411" cy="1130709"/>
          </a:xfrm>
        </p:spPr>
        <p:txBody>
          <a:bodyPr/>
          <a:lstStyle/>
          <a:p>
            <a:r>
              <a:rPr lang="en-US" sz="3200" dirty="0" err="1"/>
              <a:t>Organizatii</a:t>
            </a:r>
            <a:r>
              <a:rPr lang="en-US" sz="3200" dirty="0"/>
              <a:t> </a:t>
            </a:r>
            <a:r>
              <a:rPr lang="en-US" sz="3200" dirty="0" err="1"/>
              <a:t>reprezentative</a:t>
            </a:r>
            <a:r>
              <a:rPr lang="en-US" sz="3200" dirty="0"/>
              <a:t> la </a:t>
            </a:r>
            <a:r>
              <a:rPr lang="en-US" sz="3200" dirty="0" err="1"/>
              <a:t>nivel</a:t>
            </a:r>
            <a:r>
              <a:rPr lang="en-US" sz="3200" dirty="0"/>
              <a:t> sectorial*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40447-BBDA-4C18-B81B-B5DA1D4FA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Content Placeholder 3" descr="list smart graphic design">
            <a:extLst>
              <a:ext uri="{FF2B5EF4-FFF2-40B4-BE49-F238E27FC236}">
                <a16:creationId xmlns:a16="http://schemas.microsoft.com/office/drawing/2014/main" id="{598C553F-4143-4A91-9E18-950B2D919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61578"/>
              </p:ext>
            </p:extLst>
          </p:nvPr>
        </p:nvGraphicFramePr>
        <p:xfrm>
          <a:off x="395536" y="1556791"/>
          <a:ext cx="8496944" cy="396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1F2CF3A-BFEF-4E4E-BB15-4AD64C329002}"/>
              </a:ext>
            </a:extLst>
          </p:cNvPr>
          <p:cNvSpPr/>
          <p:nvPr/>
        </p:nvSpPr>
        <p:spPr>
          <a:xfrm>
            <a:off x="5586412" y="6376626"/>
            <a:ext cx="3100388" cy="21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/>
              <a:t>Sursa</a:t>
            </a:r>
            <a:r>
              <a:rPr lang="en-GB" sz="1050" dirty="0"/>
              <a:t>: mmuncii.gov.ro, </a:t>
            </a:r>
            <a:r>
              <a:rPr lang="en-GB" sz="1050" dirty="0" err="1"/>
              <a:t>prelucrari</a:t>
            </a:r>
            <a:r>
              <a:rPr lang="en-GB" sz="1050" dirty="0"/>
              <a:t> BNS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9BE1F-118A-4CFB-B15C-91A4CAB59EA1}"/>
              </a:ext>
            </a:extLst>
          </p:cNvPr>
          <p:cNvSpPr txBox="1"/>
          <p:nvPr/>
        </p:nvSpPr>
        <p:spPr>
          <a:xfrm>
            <a:off x="6904780" y="802243"/>
            <a:ext cx="2051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rgbClr val="FF0000"/>
                </a:solidFill>
              </a:rPr>
              <a:t>* Conform HG 1260 /2011 – total 30 </a:t>
            </a:r>
            <a:r>
              <a:rPr lang="en-GB" sz="1100" i="1" dirty="0" err="1">
                <a:solidFill>
                  <a:srgbClr val="FF0000"/>
                </a:solidFill>
              </a:rPr>
              <a:t>sectoare</a:t>
            </a:r>
            <a:r>
              <a:rPr lang="en-GB" sz="1100" i="1" dirty="0">
                <a:solidFill>
                  <a:srgbClr val="FF0000"/>
                </a:solidFill>
              </a:rPr>
              <a:t> de </a:t>
            </a:r>
            <a:r>
              <a:rPr lang="en-GB" sz="1100" i="1" dirty="0" err="1">
                <a:solidFill>
                  <a:srgbClr val="FF0000"/>
                </a:solidFill>
              </a:rPr>
              <a:t>activitate</a:t>
            </a:r>
            <a:r>
              <a:rPr lang="en-GB" sz="1100" i="1" dirty="0">
                <a:solidFill>
                  <a:srgbClr val="FF0000"/>
                </a:solidFill>
              </a:rPr>
              <a:t>.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2727800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167107_Project status report_RVA_v3.potx" id="{4F81F982-6C51-4092-B8D8-4B9E627EB026}" vid="{408BF7D7-5259-4FB8-AB61-68B3FB5EAB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B47EFB-BDBB-4CE5-A848-1507BE3B7989}">
  <ds:schemaRefs>
    <ds:schemaRef ds:uri="http://schemas.openxmlformats.org/package/2006/metadata/core-properties"/>
    <ds:schemaRef ds:uri="16c05727-aa75-4e4a-9b5f-8a80a1165891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1AD0D4C-03C4-489C-932A-66E2D74FA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C31EBE-A492-4CE5-9650-1E2C8FDDD7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</Template>
  <TotalTime>834</TotalTime>
  <Words>2984</Words>
  <Application>Microsoft Office PowerPoint</Application>
  <PresentationFormat>Expunere pe ecran (4:3)</PresentationFormat>
  <Paragraphs>466</Paragraphs>
  <Slides>34</Slides>
  <Notes>21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34</vt:i4>
      </vt:variant>
    </vt:vector>
  </HeadingPairs>
  <TitlesOfParts>
    <vt:vector size="42" baseType="lpstr">
      <vt:lpstr>Arial</vt:lpstr>
      <vt:lpstr>Arial Narrow</vt:lpstr>
      <vt:lpstr>Arial Nova</vt:lpstr>
      <vt:lpstr>Calibri</vt:lpstr>
      <vt:lpstr>Segoe UI</vt:lpstr>
      <vt:lpstr>Wingdings</vt:lpstr>
      <vt:lpstr>Wingdings 2</vt:lpstr>
      <vt:lpstr>Verve</vt:lpstr>
      <vt:lpstr>Analiza diagnostic a dialogului social in Romania </vt:lpstr>
      <vt:lpstr>Aspecte vizate:</vt:lpstr>
      <vt:lpstr>Organizatii ale partenerilor sociali</vt:lpstr>
      <vt:lpstr>Confederatii sindicale reprezentative la nivel national</vt:lpstr>
      <vt:lpstr>Confederatii patronale reprezentative la nivel national</vt:lpstr>
      <vt:lpstr>Organizatii reprezentative la nivel sectorial*</vt:lpstr>
      <vt:lpstr>Organizatii reprezentative la nivel sectorial*</vt:lpstr>
      <vt:lpstr>Organizatii reprezentative la nivel sectorial*</vt:lpstr>
      <vt:lpstr>Organizatii reprezentative la nivel sectorial*</vt:lpstr>
      <vt:lpstr>Organizatii reprezentative la nivel sectorial</vt:lpstr>
      <vt:lpstr>Organizatii reprezentative la nivel sectorial</vt:lpstr>
      <vt:lpstr>Contracte colective de munca active in 2021:</vt:lpstr>
      <vt:lpstr>Situatia contractelor colective de munca pe sectoare</vt:lpstr>
      <vt:lpstr>Situatia contractelor colective de munca pe sectoare</vt:lpstr>
      <vt:lpstr>Situatia contractelor colective de munca pe sectoare</vt:lpstr>
      <vt:lpstr>Situatia contractelor colective de munca pe sectoare</vt:lpstr>
      <vt:lpstr>Situatia contractelor colective de munca pe sectoare</vt:lpstr>
      <vt:lpstr>Prezentare PowerPoint</vt:lpstr>
      <vt:lpstr>Contracte colective de munca la nivel de grup de unitati</vt:lpstr>
      <vt:lpstr>Contracte colective de munca la nivel de grup de unitati</vt:lpstr>
      <vt:lpstr>Contracte colective de munca la nivel de grup de unitati</vt:lpstr>
      <vt:lpstr>Contracte colective de munca la nivel de grup de unitati</vt:lpstr>
      <vt:lpstr>Negocieri colective la nivel de unitate</vt:lpstr>
      <vt:lpstr>Structura CCM-urilor active la nivel de unitate</vt:lpstr>
      <vt:lpstr>Negocieri colective la nivel de unitate</vt:lpstr>
      <vt:lpstr>Despre reprezentantii salariatilor</vt:lpstr>
      <vt:lpstr>Numarul salariatilor acoperiti de CCM semnate la nivel de unitate</vt:lpstr>
      <vt:lpstr>Prezentare PowerPoint</vt:lpstr>
      <vt:lpstr>Prezentare PowerPoint</vt:lpstr>
      <vt:lpstr>Conditii cheie pentru buna desfasurare a dialogului social</vt:lpstr>
      <vt:lpstr>Angajamente prin PNRR referitor la dialogul social</vt:lpstr>
      <vt:lpstr>Recomandari specifice de tara – Dialog social</vt:lpstr>
      <vt:lpstr>Probleme de solutionat</vt:lpstr>
      <vt:lpstr>Probleme de solutionat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Dialogul social in Romania</dc:title>
  <dc:creator>Steluta Enache</dc:creator>
  <cp:lastModifiedBy>Ioana Secara</cp:lastModifiedBy>
  <cp:revision>9</cp:revision>
  <cp:lastPrinted>2022-02-21T09:39:17Z</cp:lastPrinted>
  <dcterms:created xsi:type="dcterms:W3CDTF">2022-02-17T17:42:32Z</dcterms:created>
  <dcterms:modified xsi:type="dcterms:W3CDTF">2022-11-02T10:40:36Z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